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3" r:id="rId3"/>
  </p:sldMasterIdLst>
  <p:notesMasterIdLst>
    <p:notesMasterId r:id="rId5"/>
  </p:notesMasterIdLst>
  <p:sldIdLst>
    <p:sldId id="257" r:id="rId4"/>
    <p:sldId id="259" r:id="rId6"/>
    <p:sldId id="260" r:id="rId7"/>
    <p:sldId id="261" r:id="rId8"/>
    <p:sldId id="267" r:id="rId9"/>
    <p:sldId id="263" r:id="rId10"/>
    <p:sldId id="262" r:id="rId11"/>
    <p:sldId id="264" r:id="rId12"/>
    <p:sldId id="265" r:id="rId13"/>
    <p:sldId id="266" r:id="rId14"/>
    <p:sldId id="268" r:id="rId15"/>
    <p:sldId id="276" r:id="rId16"/>
    <p:sldId id="278" r:id="rId17"/>
    <p:sldId id="279" r:id="rId18"/>
    <p:sldId id="280" r:id="rId19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gs" Target="tags/tag3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BA15-3F6E-4149-9019-6609FD57F75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24680" y="0"/>
            <a:ext cx="12216680" cy="2132856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 userDrawn="1"/>
        </p:nvSpPr>
        <p:spPr>
          <a:xfrm>
            <a:off x="-24680" y="5301208"/>
            <a:ext cx="12216680" cy="1556792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KSO_Shape"/>
          <p:cNvSpPr/>
          <p:nvPr userDrawn="1"/>
        </p:nvSpPr>
        <p:spPr bwMode="auto">
          <a:xfrm>
            <a:off x="8040216" y="2564904"/>
            <a:ext cx="3313621" cy="2016224"/>
          </a:xfrm>
          <a:custGeom>
            <a:avLst/>
            <a:gdLst>
              <a:gd name="T0" fmla="*/ 1395067 w 3931"/>
              <a:gd name="T1" fmla="*/ 589725 h 2392"/>
              <a:gd name="T2" fmla="*/ 928365 w 3931"/>
              <a:gd name="T3" fmla="*/ 389484 h 2392"/>
              <a:gd name="T4" fmla="*/ 403040 w 3931"/>
              <a:gd name="T5" fmla="*/ 589725 h 2392"/>
              <a:gd name="T6" fmla="*/ 256480 w 3931"/>
              <a:gd name="T7" fmla="*/ 528782 h 2392"/>
              <a:gd name="T8" fmla="*/ 256480 w 3931"/>
              <a:gd name="T9" fmla="*/ 708403 h 2392"/>
              <a:gd name="T10" fmla="*/ 296326 w 3931"/>
              <a:gd name="T11" fmla="*/ 763389 h 2392"/>
              <a:gd name="T12" fmla="*/ 255564 w 3931"/>
              <a:gd name="T13" fmla="*/ 818375 h 2392"/>
              <a:gd name="T14" fmla="*/ 299074 w 3931"/>
              <a:gd name="T15" fmla="*/ 1011742 h 2392"/>
              <a:gd name="T16" fmla="*/ 170834 w 3931"/>
              <a:gd name="T17" fmla="*/ 1011742 h 2392"/>
              <a:gd name="T18" fmla="*/ 214802 w 3931"/>
              <a:gd name="T19" fmla="*/ 817458 h 2392"/>
              <a:gd name="T20" fmla="*/ 179078 w 3931"/>
              <a:gd name="T21" fmla="*/ 763389 h 2392"/>
              <a:gd name="T22" fmla="*/ 213428 w 3931"/>
              <a:gd name="T23" fmla="*/ 709777 h 2392"/>
              <a:gd name="T24" fmla="*/ 213428 w 3931"/>
              <a:gd name="T25" fmla="*/ 510911 h 2392"/>
              <a:gd name="T26" fmla="*/ 0 w 3931"/>
              <a:gd name="T27" fmla="*/ 421559 h 2392"/>
              <a:gd name="T28" fmla="*/ 938899 w 3931"/>
              <a:gd name="T29" fmla="*/ 0 h 2392"/>
              <a:gd name="T30" fmla="*/ 1800397 w 3931"/>
              <a:gd name="T31" fmla="*/ 427058 h 2392"/>
              <a:gd name="T32" fmla="*/ 1395067 w 3931"/>
              <a:gd name="T33" fmla="*/ 589725 h 2392"/>
              <a:gd name="T34" fmla="*/ 917831 w 3931"/>
              <a:gd name="T35" fmla="*/ 491208 h 2392"/>
              <a:gd name="T36" fmla="*/ 1341481 w 3931"/>
              <a:gd name="T37" fmla="*/ 635088 h 2392"/>
              <a:gd name="T38" fmla="*/ 1341481 w 3931"/>
              <a:gd name="T39" fmla="*/ 983791 h 2392"/>
              <a:gd name="T40" fmla="*/ 896306 w 3931"/>
              <a:gd name="T41" fmla="*/ 1096054 h 2392"/>
              <a:gd name="T42" fmla="*/ 503342 w 3931"/>
              <a:gd name="T43" fmla="*/ 983791 h 2392"/>
              <a:gd name="T44" fmla="*/ 503342 w 3931"/>
              <a:gd name="T45" fmla="*/ 635088 h 2392"/>
              <a:gd name="T46" fmla="*/ 917831 w 3931"/>
              <a:gd name="T47" fmla="*/ 491208 h 2392"/>
              <a:gd name="T48" fmla="*/ 912335 w 3931"/>
              <a:gd name="T49" fmla="*/ 1031904 h 2392"/>
              <a:gd name="T50" fmla="*/ 1254003 w 3931"/>
              <a:gd name="T51" fmla="*/ 946675 h 2392"/>
              <a:gd name="T52" fmla="*/ 912335 w 3931"/>
              <a:gd name="T53" fmla="*/ 860989 h 2392"/>
              <a:gd name="T54" fmla="*/ 571126 w 3931"/>
              <a:gd name="T55" fmla="*/ 946675 h 2392"/>
              <a:gd name="T56" fmla="*/ 912335 w 3931"/>
              <a:gd name="T57" fmla="*/ 1031904 h 239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3931" h="2392">
                <a:moveTo>
                  <a:pt x="3046" y="1287"/>
                </a:moveTo>
                <a:cubicBezTo>
                  <a:pt x="3046" y="1287"/>
                  <a:pt x="2618" y="850"/>
                  <a:pt x="2027" y="850"/>
                </a:cubicBezTo>
                <a:cubicBezTo>
                  <a:pt x="1450" y="850"/>
                  <a:pt x="880" y="1287"/>
                  <a:pt x="880" y="1287"/>
                </a:cubicBezTo>
                <a:cubicBezTo>
                  <a:pt x="560" y="1154"/>
                  <a:pt x="560" y="1154"/>
                  <a:pt x="560" y="1154"/>
                </a:cubicBezTo>
                <a:cubicBezTo>
                  <a:pt x="560" y="1546"/>
                  <a:pt x="560" y="1546"/>
                  <a:pt x="560" y="1546"/>
                </a:cubicBezTo>
                <a:cubicBezTo>
                  <a:pt x="610" y="1563"/>
                  <a:pt x="647" y="1610"/>
                  <a:pt x="647" y="1666"/>
                </a:cubicBezTo>
                <a:cubicBezTo>
                  <a:pt x="647" y="1723"/>
                  <a:pt x="609" y="1769"/>
                  <a:pt x="558" y="1786"/>
                </a:cubicBezTo>
                <a:cubicBezTo>
                  <a:pt x="653" y="2208"/>
                  <a:pt x="653" y="2208"/>
                  <a:pt x="653" y="2208"/>
                </a:cubicBezTo>
                <a:cubicBezTo>
                  <a:pt x="373" y="2208"/>
                  <a:pt x="373" y="2208"/>
                  <a:pt x="373" y="2208"/>
                </a:cubicBezTo>
                <a:cubicBezTo>
                  <a:pt x="469" y="1784"/>
                  <a:pt x="469" y="1784"/>
                  <a:pt x="469" y="1784"/>
                </a:cubicBezTo>
                <a:cubicBezTo>
                  <a:pt x="423" y="1764"/>
                  <a:pt x="391" y="1719"/>
                  <a:pt x="391" y="1666"/>
                </a:cubicBezTo>
                <a:cubicBezTo>
                  <a:pt x="391" y="1614"/>
                  <a:pt x="422" y="1570"/>
                  <a:pt x="466" y="1549"/>
                </a:cubicBezTo>
                <a:cubicBezTo>
                  <a:pt x="466" y="1115"/>
                  <a:pt x="466" y="1115"/>
                  <a:pt x="466" y="1115"/>
                </a:cubicBezTo>
                <a:cubicBezTo>
                  <a:pt x="0" y="920"/>
                  <a:pt x="0" y="920"/>
                  <a:pt x="0" y="920"/>
                </a:cubicBezTo>
                <a:cubicBezTo>
                  <a:pt x="2050" y="0"/>
                  <a:pt x="2050" y="0"/>
                  <a:pt x="2050" y="0"/>
                </a:cubicBezTo>
                <a:cubicBezTo>
                  <a:pt x="3931" y="932"/>
                  <a:pt x="3931" y="932"/>
                  <a:pt x="3931" y="932"/>
                </a:cubicBezTo>
                <a:lnTo>
                  <a:pt x="3046" y="1287"/>
                </a:lnTo>
                <a:close/>
                <a:moveTo>
                  <a:pt x="2004" y="1072"/>
                </a:moveTo>
                <a:cubicBezTo>
                  <a:pt x="2598" y="1072"/>
                  <a:pt x="2929" y="1386"/>
                  <a:pt x="2929" y="1386"/>
                </a:cubicBezTo>
                <a:cubicBezTo>
                  <a:pt x="2929" y="2147"/>
                  <a:pt x="2929" y="2147"/>
                  <a:pt x="2929" y="2147"/>
                </a:cubicBezTo>
                <a:cubicBezTo>
                  <a:pt x="2929" y="2147"/>
                  <a:pt x="2586" y="2392"/>
                  <a:pt x="1957" y="2392"/>
                </a:cubicBezTo>
                <a:cubicBezTo>
                  <a:pt x="1328" y="2392"/>
                  <a:pt x="1099" y="2147"/>
                  <a:pt x="1099" y="2147"/>
                </a:cubicBezTo>
                <a:cubicBezTo>
                  <a:pt x="1099" y="1386"/>
                  <a:pt x="1099" y="1386"/>
                  <a:pt x="1099" y="1386"/>
                </a:cubicBezTo>
                <a:cubicBezTo>
                  <a:pt x="1099" y="1386"/>
                  <a:pt x="1410" y="1072"/>
                  <a:pt x="2004" y="1072"/>
                </a:cubicBezTo>
                <a:close/>
                <a:moveTo>
                  <a:pt x="1992" y="2252"/>
                </a:moveTo>
                <a:cubicBezTo>
                  <a:pt x="2404" y="2252"/>
                  <a:pt x="2738" y="2168"/>
                  <a:pt x="2738" y="2066"/>
                </a:cubicBezTo>
                <a:cubicBezTo>
                  <a:pt x="2738" y="1963"/>
                  <a:pt x="2404" y="1879"/>
                  <a:pt x="1992" y="1879"/>
                </a:cubicBezTo>
                <a:cubicBezTo>
                  <a:pt x="1581" y="1879"/>
                  <a:pt x="1247" y="1963"/>
                  <a:pt x="1247" y="2066"/>
                </a:cubicBezTo>
                <a:cubicBezTo>
                  <a:pt x="1247" y="2168"/>
                  <a:pt x="1581" y="2252"/>
                  <a:pt x="1992" y="2252"/>
                </a:cubicBezTo>
                <a:close/>
              </a:path>
            </a:pathLst>
          </a:custGeom>
          <a:solidFill>
            <a:srgbClr val="20517C"/>
          </a:solidFill>
          <a:ln>
            <a:noFill/>
          </a:ln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46" name="文本占位符 145"/>
          <p:cNvSpPr>
            <a:spLocks noGrp="1"/>
          </p:cNvSpPr>
          <p:nvPr>
            <p:ph type="body" sz="quarter" idx="10" hasCustomPrompt="1"/>
          </p:nvPr>
        </p:nvSpPr>
        <p:spPr>
          <a:xfrm>
            <a:off x="839416" y="2924944"/>
            <a:ext cx="6549312" cy="80863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毕业论文答辩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  <a:endParaRPr lang="zh-CN" altLang="en-US" dirty="0"/>
          </a:p>
        </p:txBody>
      </p:sp>
      <p:sp>
        <p:nvSpPr>
          <p:cNvPr id="149" name="文本占位符 148"/>
          <p:cNvSpPr>
            <a:spLocks noGrp="1"/>
          </p:cNvSpPr>
          <p:nvPr>
            <p:ph type="body" sz="quarter" idx="11" hasCustomPrompt="1"/>
          </p:nvPr>
        </p:nvSpPr>
        <p:spPr>
          <a:xfrm>
            <a:off x="839470" y="3959225"/>
            <a:ext cx="3522345" cy="502920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学院：</a:t>
            </a:r>
            <a:endParaRPr lang="zh-CN" altLang="en-US" dirty="0"/>
          </a:p>
        </p:txBody>
      </p:sp>
      <p:sp>
        <p:nvSpPr>
          <p:cNvPr id="150" name="文本占位符 148"/>
          <p:cNvSpPr>
            <a:spLocks noGrp="1"/>
          </p:cNvSpPr>
          <p:nvPr>
            <p:ph type="body" sz="quarter" idx="12" hasCustomPrompt="1"/>
          </p:nvPr>
        </p:nvSpPr>
        <p:spPr>
          <a:xfrm>
            <a:off x="4362537" y="3958958"/>
            <a:ext cx="3389647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专业：</a:t>
            </a:r>
            <a:endParaRPr lang="zh-CN" altLang="en-US" dirty="0"/>
          </a:p>
        </p:txBody>
      </p:sp>
      <p:sp>
        <p:nvSpPr>
          <p:cNvPr id="151" name="文本占位符 148"/>
          <p:cNvSpPr>
            <a:spLocks noGrp="1"/>
          </p:cNvSpPr>
          <p:nvPr>
            <p:ph type="body" sz="quarter" idx="13" hasCustomPrompt="1"/>
          </p:nvPr>
        </p:nvSpPr>
        <p:spPr>
          <a:xfrm>
            <a:off x="6717772" y="5950099"/>
            <a:ext cx="2618588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答辩人：小9</a:t>
            </a:r>
            <a:endParaRPr lang="zh-CN" altLang="en-US" dirty="0"/>
          </a:p>
        </p:txBody>
      </p:sp>
      <p:sp>
        <p:nvSpPr>
          <p:cNvPr id="152" name="文本占位符 148"/>
          <p:cNvSpPr>
            <a:spLocks noGrp="1"/>
          </p:cNvSpPr>
          <p:nvPr>
            <p:ph type="body" sz="quarter" idx="14" hasCustomPrompt="1"/>
          </p:nvPr>
        </p:nvSpPr>
        <p:spPr>
          <a:xfrm>
            <a:off x="9208770" y="5949950"/>
            <a:ext cx="2983230" cy="5029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指导老师：985高校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3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 userDrawn="1"/>
        </p:nvSpPr>
        <p:spPr>
          <a:xfrm>
            <a:off x="-24680" y="0"/>
            <a:ext cx="12216680" cy="1124744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59944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  <a:endParaRPr lang="zh-CN" altLang="en-US" dirty="0"/>
          </a:p>
        </p:txBody>
      </p:sp>
      <p:cxnSp>
        <p:nvCxnSpPr>
          <p:cNvPr id="64" name="直接连接符 63"/>
          <p:cNvCxnSpPr/>
          <p:nvPr userDrawn="1"/>
        </p:nvCxnSpPr>
        <p:spPr>
          <a:xfrm flipH="1">
            <a:off x="1102301" y="407372"/>
            <a:ext cx="307464" cy="4849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3359696" cy="6858000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 userDrawn="1"/>
        </p:nvSpPr>
        <p:spPr>
          <a:xfrm>
            <a:off x="623392" y="836712"/>
            <a:ext cx="20038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altLang="en-US" sz="6000" b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 userDrawn="1"/>
        </p:nvSpPr>
        <p:spPr>
          <a:xfrm>
            <a:off x="830161" y="1852375"/>
            <a:ext cx="1590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contents</a:t>
            </a:r>
            <a:endParaRPr lang="zh-CN" altLang="en-US" sz="2400" b="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6" name="文本占位符 148"/>
          <p:cNvSpPr>
            <a:spLocks noGrp="1"/>
          </p:cNvSpPr>
          <p:nvPr>
            <p:ph type="body" sz="quarter" idx="11" hasCustomPrompt="1"/>
          </p:nvPr>
        </p:nvSpPr>
        <p:spPr>
          <a:xfrm>
            <a:off x="5159896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01</a:t>
            </a:r>
            <a:endParaRPr lang="zh-CN" altLang="en-US" dirty="0"/>
          </a:p>
        </p:txBody>
      </p:sp>
      <p:sp>
        <p:nvSpPr>
          <p:cNvPr id="57" name="文本占位符 148"/>
          <p:cNvSpPr>
            <a:spLocks noGrp="1"/>
          </p:cNvSpPr>
          <p:nvPr>
            <p:ph type="body" sz="quarter" idx="12" hasCustomPrompt="1"/>
          </p:nvPr>
        </p:nvSpPr>
        <p:spPr>
          <a:xfrm>
            <a:off x="5159896" y="2650071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02</a:t>
            </a:r>
            <a:endParaRPr lang="zh-CN" altLang="en-US" dirty="0"/>
          </a:p>
        </p:txBody>
      </p:sp>
      <p:sp>
        <p:nvSpPr>
          <p:cNvPr id="58" name="文本占位符 148"/>
          <p:cNvSpPr>
            <a:spLocks noGrp="1"/>
          </p:cNvSpPr>
          <p:nvPr>
            <p:ph type="body" sz="quarter" idx="13" hasCustomPrompt="1"/>
          </p:nvPr>
        </p:nvSpPr>
        <p:spPr>
          <a:xfrm>
            <a:off x="5159896" y="341467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03</a:t>
            </a:r>
            <a:endParaRPr lang="zh-CN" altLang="en-US" dirty="0"/>
          </a:p>
        </p:txBody>
      </p:sp>
      <p:sp>
        <p:nvSpPr>
          <p:cNvPr id="59" name="文本占位符 148"/>
          <p:cNvSpPr>
            <a:spLocks noGrp="1"/>
          </p:cNvSpPr>
          <p:nvPr>
            <p:ph type="body" sz="quarter" idx="14" hasCustomPrompt="1"/>
          </p:nvPr>
        </p:nvSpPr>
        <p:spPr>
          <a:xfrm>
            <a:off x="5159896" y="417927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04</a:t>
            </a:r>
            <a:endParaRPr lang="zh-CN" altLang="en-US" dirty="0"/>
          </a:p>
        </p:txBody>
      </p:sp>
      <p:sp>
        <p:nvSpPr>
          <p:cNvPr id="60" name="文本占位符 148"/>
          <p:cNvSpPr>
            <a:spLocks noGrp="1"/>
          </p:cNvSpPr>
          <p:nvPr>
            <p:ph type="body" sz="quarter" idx="15" hasCustomPrompt="1"/>
          </p:nvPr>
        </p:nvSpPr>
        <p:spPr>
          <a:xfrm>
            <a:off x="5159896" y="49438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05</a:t>
            </a:r>
            <a:endParaRPr lang="zh-CN" altLang="en-US" dirty="0"/>
          </a:p>
        </p:txBody>
      </p:sp>
      <p:sp>
        <p:nvSpPr>
          <p:cNvPr id="61" name="文本占位符 148"/>
          <p:cNvSpPr>
            <a:spLocks noGrp="1"/>
          </p:cNvSpPr>
          <p:nvPr>
            <p:ph type="body" sz="quarter" idx="16" hasCustomPrompt="1"/>
          </p:nvPr>
        </p:nvSpPr>
        <p:spPr>
          <a:xfrm>
            <a:off x="5159896" y="57084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06</a:t>
            </a:r>
            <a:endParaRPr lang="zh-CN" altLang="en-US" dirty="0"/>
          </a:p>
        </p:txBody>
      </p:sp>
      <p:sp>
        <p:nvSpPr>
          <p:cNvPr id="67" name="文本占位符 148"/>
          <p:cNvSpPr>
            <a:spLocks noGrp="1"/>
          </p:cNvSpPr>
          <p:nvPr>
            <p:ph type="body" sz="quarter" idx="17" hasCustomPrompt="1"/>
          </p:nvPr>
        </p:nvSpPr>
        <p:spPr>
          <a:xfrm>
            <a:off x="7392144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  <a:endParaRPr lang="zh-CN" altLang="en-US" dirty="0"/>
          </a:p>
        </p:txBody>
      </p:sp>
      <p:sp>
        <p:nvSpPr>
          <p:cNvPr id="68" name="文本占位符 148"/>
          <p:cNvSpPr>
            <a:spLocks noGrp="1"/>
          </p:cNvSpPr>
          <p:nvPr>
            <p:ph type="body" sz="quarter" idx="18" hasCustomPrompt="1"/>
          </p:nvPr>
        </p:nvSpPr>
        <p:spPr>
          <a:xfrm>
            <a:off x="7392144" y="2656557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研究思路与方法</a:t>
            </a:r>
            <a:endParaRPr lang="zh-CN" altLang="en-US" dirty="0"/>
          </a:p>
        </p:txBody>
      </p:sp>
      <p:sp>
        <p:nvSpPr>
          <p:cNvPr id="69" name="文本占位符 148"/>
          <p:cNvSpPr>
            <a:spLocks noGrp="1"/>
          </p:cNvSpPr>
          <p:nvPr>
            <p:ph type="body" sz="quarter" idx="19" hasCustomPrompt="1"/>
          </p:nvPr>
        </p:nvSpPr>
        <p:spPr>
          <a:xfrm>
            <a:off x="7392144" y="341141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研究难点</a:t>
            </a:r>
            <a:endParaRPr lang="zh-CN" altLang="en-US" dirty="0"/>
          </a:p>
        </p:txBody>
      </p:sp>
      <p:sp>
        <p:nvSpPr>
          <p:cNvPr id="70" name="文本占位符 148"/>
          <p:cNvSpPr>
            <a:spLocks noGrp="1"/>
          </p:cNvSpPr>
          <p:nvPr>
            <p:ph type="body" sz="quarter" idx="20" hasCustomPrompt="1"/>
          </p:nvPr>
        </p:nvSpPr>
        <p:spPr>
          <a:xfrm>
            <a:off x="7392144" y="417950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研究数据</a:t>
            </a:r>
            <a:endParaRPr lang="zh-CN" altLang="en-US" dirty="0"/>
          </a:p>
        </p:txBody>
      </p:sp>
      <p:sp>
        <p:nvSpPr>
          <p:cNvPr id="71" name="文本占位符 148"/>
          <p:cNvSpPr>
            <a:spLocks noGrp="1"/>
          </p:cNvSpPr>
          <p:nvPr>
            <p:ph type="body" sz="quarter" idx="21" hasCustomPrompt="1"/>
          </p:nvPr>
        </p:nvSpPr>
        <p:spPr>
          <a:xfrm>
            <a:off x="7392144" y="495667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研究应用与成果</a:t>
            </a:r>
            <a:endParaRPr lang="zh-CN" altLang="en-US" dirty="0"/>
          </a:p>
        </p:txBody>
      </p:sp>
      <p:sp>
        <p:nvSpPr>
          <p:cNvPr id="72" name="文本占位符 148"/>
          <p:cNvSpPr>
            <a:spLocks noGrp="1"/>
          </p:cNvSpPr>
          <p:nvPr>
            <p:ph type="body" sz="quarter" idx="22" hasCustomPrompt="1"/>
          </p:nvPr>
        </p:nvSpPr>
        <p:spPr>
          <a:xfrm>
            <a:off x="7392144" y="570914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研究结论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24680" y="0"/>
            <a:ext cx="12216680" cy="2132856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 userDrawn="1"/>
        </p:nvSpPr>
        <p:spPr>
          <a:xfrm>
            <a:off x="-24680" y="5301208"/>
            <a:ext cx="12216680" cy="1556792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4" name="KSO_Shape"/>
          <p:cNvSpPr/>
          <p:nvPr userDrawn="1"/>
        </p:nvSpPr>
        <p:spPr bwMode="auto">
          <a:xfrm>
            <a:off x="8040216" y="2564904"/>
            <a:ext cx="3313621" cy="2016224"/>
          </a:xfrm>
          <a:custGeom>
            <a:avLst/>
            <a:gdLst>
              <a:gd name="T0" fmla="*/ 1395067 w 3931"/>
              <a:gd name="T1" fmla="*/ 589725 h 2392"/>
              <a:gd name="T2" fmla="*/ 928365 w 3931"/>
              <a:gd name="T3" fmla="*/ 389484 h 2392"/>
              <a:gd name="T4" fmla="*/ 403040 w 3931"/>
              <a:gd name="T5" fmla="*/ 589725 h 2392"/>
              <a:gd name="T6" fmla="*/ 256480 w 3931"/>
              <a:gd name="T7" fmla="*/ 528782 h 2392"/>
              <a:gd name="T8" fmla="*/ 256480 w 3931"/>
              <a:gd name="T9" fmla="*/ 708403 h 2392"/>
              <a:gd name="T10" fmla="*/ 296326 w 3931"/>
              <a:gd name="T11" fmla="*/ 763389 h 2392"/>
              <a:gd name="T12" fmla="*/ 255564 w 3931"/>
              <a:gd name="T13" fmla="*/ 818375 h 2392"/>
              <a:gd name="T14" fmla="*/ 299074 w 3931"/>
              <a:gd name="T15" fmla="*/ 1011742 h 2392"/>
              <a:gd name="T16" fmla="*/ 170834 w 3931"/>
              <a:gd name="T17" fmla="*/ 1011742 h 2392"/>
              <a:gd name="T18" fmla="*/ 214802 w 3931"/>
              <a:gd name="T19" fmla="*/ 817458 h 2392"/>
              <a:gd name="T20" fmla="*/ 179078 w 3931"/>
              <a:gd name="T21" fmla="*/ 763389 h 2392"/>
              <a:gd name="T22" fmla="*/ 213428 w 3931"/>
              <a:gd name="T23" fmla="*/ 709777 h 2392"/>
              <a:gd name="T24" fmla="*/ 213428 w 3931"/>
              <a:gd name="T25" fmla="*/ 510911 h 2392"/>
              <a:gd name="T26" fmla="*/ 0 w 3931"/>
              <a:gd name="T27" fmla="*/ 421559 h 2392"/>
              <a:gd name="T28" fmla="*/ 938899 w 3931"/>
              <a:gd name="T29" fmla="*/ 0 h 2392"/>
              <a:gd name="T30" fmla="*/ 1800397 w 3931"/>
              <a:gd name="T31" fmla="*/ 427058 h 2392"/>
              <a:gd name="T32" fmla="*/ 1395067 w 3931"/>
              <a:gd name="T33" fmla="*/ 589725 h 2392"/>
              <a:gd name="T34" fmla="*/ 917831 w 3931"/>
              <a:gd name="T35" fmla="*/ 491208 h 2392"/>
              <a:gd name="T36" fmla="*/ 1341481 w 3931"/>
              <a:gd name="T37" fmla="*/ 635088 h 2392"/>
              <a:gd name="T38" fmla="*/ 1341481 w 3931"/>
              <a:gd name="T39" fmla="*/ 983791 h 2392"/>
              <a:gd name="T40" fmla="*/ 896306 w 3931"/>
              <a:gd name="T41" fmla="*/ 1096054 h 2392"/>
              <a:gd name="T42" fmla="*/ 503342 w 3931"/>
              <a:gd name="T43" fmla="*/ 983791 h 2392"/>
              <a:gd name="T44" fmla="*/ 503342 w 3931"/>
              <a:gd name="T45" fmla="*/ 635088 h 2392"/>
              <a:gd name="T46" fmla="*/ 917831 w 3931"/>
              <a:gd name="T47" fmla="*/ 491208 h 2392"/>
              <a:gd name="T48" fmla="*/ 912335 w 3931"/>
              <a:gd name="T49" fmla="*/ 1031904 h 2392"/>
              <a:gd name="T50" fmla="*/ 1254003 w 3931"/>
              <a:gd name="T51" fmla="*/ 946675 h 2392"/>
              <a:gd name="T52" fmla="*/ 912335 w 3931"/>
              <a:gd name="T53" fmla="*/ 860989 h 2392"/>
              <a:gd name="T54" fmla="*/ 571126 w 3931"/>
              <a:gd name="T55" fmla="*/ 946675 h 2392"/>
              <a:gd name="T56" fmla="*/ 912335 w 3931"/>
              <a:gd name="T57" fmla="*/ 1031904 h 239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3931" h="2392">
                <a:moveTo>
                  <a:pt x="3046" y="1287"/>
                </a:moveTo>
                <a:cubicBezTo>
                  <a:pt x="3046" y="1287"/>
                  <a:pt x="2618" y="850"/>
                  <a:pt x="2027" y="850"/>
                </a:cubicBezTo>
                <a:cubicBezTo>
                  <a:pt x="1450" y="850"/>
                  <a:pt x="880" y="1287"/>
                  <a:pt x="880" y="1287"/>
                </a:cubicBezTo>
                <a:cubicBezTo>
                  <a:pt x="560" y="1154"/>
                  <a:pt x="560" y="1154"/>
                  <a:pt x="560" y="1154"/>
                </a:cubicBezTo>
                <a:cubicBezTo>
                  <a:pt x="560" y="1546"/>
                  <a:pt x="560" y="1546"/>
                  <a:pt x="560" y="1546"/>
                </a:cubicBezTo>
                <a:cubicBezTo>
                  <a:pt x="610" y="1563"/>
                  <a:pt x="647" y="1610"/>
                  <a:pt x="647" y="1666"/>
                </a:cubicBezTo>
                <a:cubicBezTo>
                  <a:pt x="647" y="1723"/>
                  <a:pt x="609" y="1769"/>
                  <a:pt x="558" y="1786"/>
                </a:cubicBezTo>
                <a:cubicBezTo>
                  <a:pt x="653" y="2208"/>
                  <a:pt x="653" y="2208"/>
                  <a:pt x="653" y="2208"/>
                </a:cubicBezTo>
                <a:cubicBezTo>
                  <a:pt x="373" y="2208"/>
                  <a:pt x="373" y="2208"/>
                  <a:pt x="373" y="2208"/>
                </a:cubicBezTo>
                <a:cubicBezTo>
                  <a:pt x="469" y="1784"/>
                  <a:pt x="469" y="1784"/>
                  <a:pt x="469" y="1784"/>
                </a:cubicBezTo>
                <a:cubicBezTo>
                  <a:pt x="423" y="1764"/>
                  <a:pt x="391" y="1719"/>
                  <a:pt x="391" y="1666"/>
                </a:cubicBezTo>
                <a:cubicBezTo>
                  <a:pt x="391" y="1614"/>
                  <a:pt x="422" y="1570"/>
                  <a:pt x="466" y="1549"/>
                </a:cubicBezTo>
                <a:cubicBezTo>
                  <a:pt x="466" y="1115"/>
                  <a:pt x="466" y="1115"/>
                  <a:pt x="466" y="1115"/>
                </a:cubicBezTo>
                <a:cubicBezTo>
                  <a:pt x="0" y="920"/>
                  <a:pt x="0" y="920"/>
                  <a:pt x="0" y="920"/>
                </a:cubicBezTo>
                <a:cubicBezTo>
                  <a:pt x="2050" y="0"/>
                  <a:pt x="2050" y="0"/>
                  <a:pt x="2050" y="0"/>
                </a:cubicBezTo>
                <a:cubicBezTo>
                  <a:pt x="3931" y="932"/>
                  <a:pt x="3931" y="932"/>
                  <a:pt x="3931" y="932"/>
                </a:cubicBezTo>
                <a:lnTo>
                  <a:pt x="3046" y="1287"/>
                </a:lnTo>
                <a:close/>
                <a:moveTo>
                  <a:pt x="2004" y="1072"/>
                </a:moveTo>
                <a:cubicBezTo>
                  <a:pt x="2598" y="1072"/>
                  <a:pt x="2929" y="1386"/>
                  <a:pt x="2929" y="1386"/>
                </a:cubicBezTo>
                <a:cubicBezTo>
                  <a:pt x="2929" y="2147"/>
                  <a:pt x="2929" y="2147"/>
                  <a:pt x="2929" y="2147"/>
                </a:cubicBezTo>
                <a:cubicBezTo>
                  <a:pt x="2929" y="2147"/>
                  <a:pt x="2586" y="2392"/>
                  <a:pt x="1957" y="2392"/>
                </a:cubicBezTo>
                <a:cubicBezTo>
                  <a:pt x="1328" y="2392"/>
                  <a:pt x="1099" y="2147"/>
                  <a:pt x="1099" y="2147"/>
                </a:cubicBezTo>
                <a:cubicBezTo>
                  <a:pt x="1099" y="1386"/>
                  <a:pt x="1099" y="1386"/>
                  <a:pt x="1099" y="1386"/>
                </a:cubicBezTo>
                <a:cubicBezTo>
                  <a:pt x="1099" y="1386"/>
                  <a:pt x="1410" y="1072"/>
                  <a:pt x="2004" y="1072"/>
                </a:cubicBezTo>
                <a:close/>
                <a:moveTo>
                  <a:pt x="1992" y="2252"/>
                </a:moveTo>
                <a:cubicBezTo>
                  <a:pt x="2404" y="2252"/>
                  <a:pt x="2738" y="2168"/>
                  <a:pt x="2738" y="2066"/>
                </a:cubicBezTo>
                <a:cubicBezTo>
                  <a:pt x="2738" y="1963"/>
                  <a:pt x="2404" y="1879"/>
                  <a:pt x="1992" y="1879"/>
                </a:cubicBezTo>
                <a:cubicBezTo>
                  <a:pt x="1581" y="1879"/>
                  <a:pt x="1247" y="1963"/>
                  <a:pt x="1247" y="2066"/>
                </a:cubicBezTo>
                <a:cubicBezTo>
                  <a:pt x="1247" y="2168"/>
                  <a:pt x="1581" y="2252"/>
                  <a:pt x="1992" y="2252"/>
                </a:cubicBezTo>
                <a:close/>
              </a:path>
            </a:pathLst>
          </a:custGeom>
          <a:solidFill>
            <a:srgbClr val="20517C"/>
          </a:solidFill>
          <a:ln>
            <a:noFill/>
          </a:ln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46" name="文本占位符 145"/>
          <p:cNvSpPr>
            <a:spLocks noGrp="1"/>
          </p:cNvSpPr>
          <p:nvPr>
            <p:ph type="body" sz="quarter" idx="10" hasCustomPrompt="1"/>
          </p:nvPr>
        </p:nvSpPr>
        <p:spPr>
          <a:xfrm>
            <a:off x="839416" y="2924944"/>
            <a:ext cx="6549312" cy="80863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毕业论文答辩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  <a:endParaRPr lang="zh-CN" altLang="en-US" dirty="0"/>
          </a:p>
        </p:txBody>
      </p:sp>
      <p:sp>
        <p:nvSpPr>
          <p:cNvPr id="149" name="文本占位符 148"/>
          <p:cNvSpPr>
            <a:spLocks noGrp="1"/>
          </p:cNvSpPr>
          <p:nvPr>
            <p:ph type="body" sz="quarter" idx="11" hasCustomPrompt="1"/>
          </p:nvPr>
        </p:nvSpPr>
        <p:spPr>
          <a:xfrm>
            <a:off x="839470" y="3959225"/>
            <a:ext cx="3522345" cy="502920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学院：</a:t>
            </a:r>
            <a:endParaRPr lang="zh-CN" altLang="en-US" dirty="0"/>
          </a:p>
        </p:txBody>
      </p:sp>
      <p:sp>
        <p:nvSpPr>
          <p:cNvPr id="150" name="文本占位符 148"/>
          <p:cNvSpPr>
            <a:spLocks noGrp="1"/>
          </p:cNvSpPr>
          <p:nvPr>
            <p:ph type="body" sz="quarter" idx="12" hasCustomPrompt="1"/>
          </p:nvPr>
        </p:nvSpPr>
        <p:spPr>
          <a:xfrm>
            <a:off x="4362537" y="3958958"/>
            <a:ext cx="3389647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专业：</a:t>
            </a:r>
            <a:endParaRPr lang="zh-CN" altLang="en-US" dirty="0"/>
          </a:p>
        </p:txBody>
      </p:sp>
      <p:sp>
        <p:nvSpPr>
          <p:cNvPr id="151" name="文本占位符 148"/>
          <p:cNvSpPr>
            <a:spLocks noGrp="1"/>
          </p:cNvSpPr>
          <p:nvPr>
            <p:ph type="body" sz="quarter" idx="13" hasCustomPrompt="1"/>
          </p:nvPr>
        </p:nvSpPr>
        <p:spPr>
          <a:xfrm>
            <a:off x="6717772" y="5950099"/>
            <a:ext cx="2618588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答辩人：小9</a:t>
            </a:r>
            <a:endParaRPr lang="zh-CN" altLang="en-US" dirty="0"/>
          </a:p>
        </p:txBody>
      </p:sp>
      <p:sp>
        <p:nvSpPr>
          <p:cNvPr id="152" name="文本占位符 148"/>
          <p:cNvSpPr>
            <a:spLocks noGrp="1"/>
          </p:cNvSpPr>
          <p:nvPr>
            <p:ph type="body" sz="quarter" idx="14" hasCustomPrompt="1"/>
          </p:nvPr>
        </p:nvSpPr>
        <p:spPr>
          <a:xfrm>
            <a:off x="9208770" y="5949950"/>
            <a:ext cx="2983230" cy="5029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指导老师：985高校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3359696" cy="6858000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 userDrawn="1"/>
        </p:nvSpPr>
        <p:spPr>
          <a:xfrm>
            <a:off x="623392" y="836712"/>
            <a:ext cx="20038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altLang="en-US" sz="6000" b="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5" name="文本框 54"/>
          <p:cNvSpPr txBox="1"/>
          <p:nvPr userDrawn="1"/>
        </p:nvSpPr>
        <p:spPr>
          <a:xfrm>
            <a:off x="830161" y="1852375"/>
            <a:ext cx="1590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contents</a:t>
            </a:r>
            <a:endParaRPr lang="zh-CN" altLang="en-US" sz="2400" b="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6" name="文本占位符 148"/>
          <p:cNvSpPr>
            <a:spLocks noGrp="1"/>
          </p:cNvSpPr>
          <p:nvPr>
            <p:ph type="body" sz="quarter" idx="11" hasCustomPrompt="1"/>
          </p:nvPr>
        </p:nvSpPr>
        <p:spPr>
          <a:xfrm>
            <a:off x="5159896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01</a:t>
            </a:r>
            <a:endParaRPr lang="zh-CN" altLang="en-US" dirty="0"/>
          </a:p>
        </p:txBody>
      </p:sp>
      <p:sp>
        <p:nvSpPr>
          <p:cNvPr id="57" name="文本占位符 148"/>
          <p:cNvSpPr>
            <a:spLocks noGrp="1"/>
          </p:cNvSpPr>
          <p:nvPr>
            <p:ph type="body" sz="quarter" idx="12" hasCustomPrompt="1"/>
          </p:nvPr>
        </p:nvSpPr>
        <p:spPr>
          <a:xfrm>
            <a:off x="5159896" y="2650071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02</a:t>
            </a:r>
            <a:endParaRPr lang="zh-CN" altLang="en-US" dirty="0"/>
          </a:p>
        </p:txBody>
      </p:sp>
      <p:sp>
        <p:nvSpPr>
          <p:cNvPr id="58" name="文本占位符 148"/>
          <p:cNvSpPr>
            <a:spLocks noGrp="1"/>
          </p:cNvSpPr>
          <p:nvPr>
            <p:ph type="body" sz="quarter" idx="13" hasCustomPrompt="1"/>
          </p:nvPr>
        </p:nvSpPr>
        <p:spPr>
          <a:xfrm>
            <a:off x="5159896" y="341467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03</a:t>
            </a:r>
            <a:endParaRPr lang="zh-CN" altLang="en-US" dirty="0"/>
          </a:p>
        </p:txBody>
      </p:sp>
      <p:sp>
        <p:nvSpPr>
          <p:cNvPr id="59" name="文本占位符 148"/>
          <p:cNvSpPr>
            <a:spLocks noGrp="1"/>
          </p:cNvSpPr>
          <p:nvPr>
            <p:ph type="body" sz="quarter" idx="14" hasCustomPrompt="1"/>
          </p:nvPr>
        </p:nvSpPr>
        <p:spPr>
          <a:xfrm>
            <a:off x="5159896" y="417927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04</a:t>
            </a:r>
            <a:endParaRPr lang="zh-CN" altLang="en-US" dirty="0"/>
          </a:p>
        </p:txBody>
      </p:sp>
      <p:cxnSp>
        <p:nvCxnSpPr>
          <p:cNvPr id="16" name="直接连接符 15"/>
          <p:cNvCxnSpPr/>
          <p:nvPr userDrawn="1"/>
        </p:nvCxnSpPr>
        <p:spPr>
          <a:xfrm flipH="1">
            <a:off x="6672064" y="1935872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 userDrawn="1"/>
        </p:nvCxnSpPr>
        <p:spPr>
          <a:xfrm flipH="1">
            <a:off x="6672064" y="2731007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 userDrawn="1"/>
        </p:nvCxnSpPr>
        <p:spPr>
          <a:xfrm flipH="1">
            <a:off x="6672064" y="3485862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 userDrawn="1"/>
        </p:nvCxnSpPr>
        <p:spPr>
          <a:xfrm flipH="1">
            <a:off x="6672064" y="4250464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占位符 148"/>
          <p:cNvSpPr>
            <a:spLocks noGrp="1"/>
          </p:cNvSpPr>
          <p:nvPr>
            <p:ph type="body" sz="quarter" idx="17" hasCustomPrompt="1"/>
          </p:nvPr>
        </p:nvSpPr>
        <p:spPr>
          <a:xfrm>
            <a:off x="7392144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  <a:endParaRPr lang="zh-CN" altLang="en-US" dirty="0"/>
          </a:p>
        </p:txBody>
      </p:sp>
      <p:sp>
        <p:nvSpPr>
          <p:cNvPr id="68" name="文本占位符 148"/>
          <p:cNvSpPr>
            <a:spLocks noGrp="1"/>
          </p:cNvSpPr>
          <p:nvPr>
            <p:ph type="body" sz="quarter" idx="18" hasCustomPrompt="1"/>
          </p:nvPr>
        </p:nvSpPr>
        <p:spPr>
          <a:xfrm>
            <a:off x="7392144" y="2656557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研究思路与方法</a:t>
            </a:r>
            <a:endParaRPr lang="zh-CN" altLang="en-US" dirty="0"/>
          </a:p>
        </p:txBody>
      </p:sp>
      <p:sp>
        <p:nvSpPr>
          <p:cNvPr id="69" name="文本占位符 148"/>
          <p:cNvSpPr>
            <a:spLocks noGrp="1"/>
          </p:cNvSpPr>
          <p:nvPr>
            <p:ph type="body" sz="quarter" idx="19" hasCustomPrompt="1"/>
          </p:nvPr>
        </p:nvSpPr>
        <p:spPr>
          <a:xfrm>
            <a:off x="7392144" y="341141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研究难点</a:t>
            </a:r>
            <a:endParaRPr lang="zh-CN" altLang="en-US" dirty="0"/>
          </a:p>
        </p:txBody>
      </p:sp>
      <p:sp>
        <p:nvSpPr>
          <p:cNvPr id="70" name="文本占位符 148"/>
          <p:cNvSpPr>
            <a:spLocks noGrp="1"/>
          </p:cNvSpPr>
          <p:nvPr>
            <p:ph type="body" sz="quarter" idx="20" hasCustomPrompt="1"/>
          </p:nvPr>
        </p:nvSpPr>
        <p:spPr>
          <a:xfrm>
            <a:off x="7392144" y="417950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研究数据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 userDrawn="1"/>
        </p:nvSpPr>
        <p:spPr>
          <a:xfrm>
            <a:off x="5179328" y="1916832"/>
            <a:ext cx="1800200" cy="1800200"/>
          </a:xfrm>
          <a:prstGeom prst="ellipse">
            <a:avLst/>
          </a:prstGeom>
          <a:noFill/>
          <a:ln w="19050"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5612203" y="2421509"/>
            <a:ext cx="1044178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600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55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5124013" y="3890952"/>
            <a:ext cx="1891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56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3503712" y="4372336"/>
            <a:ext cx="5195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aseline="0">
                <a:solidFill>
                  <a:srgbClr val="20517C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  <a:endParaRPr lang="zh-CN" altLang="en-US" dirty="0"/>
          </a:p>
        </p:txBody>
      </p:sp>
      <p:sp>
        <p:nvSpPr>
          <p:cNvPr id="57" name="矩形 56"/>
          <p:cNvSpPr/>
          <p:nvPr userDrawn="1"/>
        </p:nvSpPr>
        <p:spPr>
          <a:xfrm>
            <a:off x="-24680" y="0"/>
            <a:ext cx="12216680" cy="1268760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-24680" y="5661248"/>
            <a:ext cx="12216680" cy="119564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3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 userDrawn="1"/>
        </p:nvSpPr>
        <p:spPr>
          <a:xfrm>
            <a:off x="-24680" y="0"/>
            <a:ext cx="12216680" cy="1124744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59944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  <a:endParaRPr lang="zh-CN" altLang="en-US" dirty="0"/>
          </a:p>
        </p:txBody>
      </p:sp>
      <p:cxnSp>
        <p:nvCxnSpPr>
          <p:cNvPr id="64" name="直接连接符 63"/>
          <p:cNvCxnSpPr/>
          <p:nvPr userDrawn="1"/>
        </p:nvCxnSpPr>
        <p:spPr>
          <a:xfrm flipH="1">
            <a:off x="1102301" y="407372"/>
            <a:ext cx="307464" cy="4849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8.xml"/><Relationship Id="rId5" Type="http://schemas.openxmlformats.org/officeDocument/2006/relationships/image" Target="../media/image17.png"/><Relationship Id="rId4" Type="http://schemas.openxmlformats.org/officeDocument/2006/relationships/tags" Target="../tags/tag8.xml"/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0" Type="http://schemas.openxmlformats.org/officeDocument/2006/relationships/notesSlide" Target="../notesSlides/notesSlide14.xml"/><Relationship Id="rId2" Type="http://schemas.openxmlformats.org/officeDocument/2006/relationships/tags" Target="../tags/tag13.xml"/><Relationship Id="rId19" Type="http://schemas.openxmlformats.org/officeDocument/2006/relationships/slideLayout" Target="../slideLayouts/slideLayout18.xml"/><Relationship Id="rId18" Type="http://schemas.openxmlformats.org/officeDocument/2006/relationships/image" Target="../media/image18.png"/><Relationship Id="rId17" Type="http://schemas.openxmlformats.org/officeDocument/2006/relationships/tags" Target="../tags/tag28.xml"/><Relationship Id="rId16" Type="http://schemas.openxmlformats.org/officeDocument/2006/relationships/tags" Target="../tags/tag27.xml"/><Relationship Id="rId15" Type="http://schemas.openxmlformats.org/officeDocument/2006/relationships/tags" Target="../tags/tag26.xml"/><Relationship Id="rId14" Type="http://schemas.openxmlformats.org/officeDocument/2006/relationships/tags" Target="../tags/tag25.xml"/><Relationship Id="rId13" Type="http://schemas.openxmlformats.org/officeDocument/2006/relationships/tags" Target="../tags/tag2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tags" Target="../tags/tag12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9.xml"/><Relationship Id="rId3" Type="http://schemas.openxmlformats.org/officeDocument/2006/relationships/image" Target="../media/image19.png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8.xml"/><Relationship Id="rId5" Type="http://schemas.openxmlformats.org/officeDocument/2006/relationships/image" Target="../media/image9.GIF"/><Relationship Id="rId4" Type="http://schemas.openxmlformats.org/officeDocument/2006/relationships/image" Target="../media/image8.GIF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8.xml"/><Relationship Id="rId7" Type="http://schemas.openxmlformats.org/officeDocument/2006/relationships/image" Target="../media/image14.png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tags" Target="../tags/tag5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8.xml"/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</a:t>
            </a:r>
            <a:endParaRPr lang="en-US" altLang="zh-CN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6384397" y="5949464"/>
            <a:ext cx="3050636" cy="503237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8996045" y="5949950"/>
            <a:ext cx="3009265" cy="502920"/>
          </a:xfrm>
        </p:spPr>
        <p:txBody>
          <a:bodyPr/>
          <a:lstStyle/>
          <a:p>
            <a:r>
              <a:rPr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7" name="图片 6" descr="校徽校名白色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815" y="260350"/>
            <a:ext cx="5633085" cy="150876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-2220595" y="3044190"/>
            <a:ext cx="10637520" cy="2332355"/>
          </a:xfrm>
          <a:prstGeom prst="rect">
            <a:avLst/>
          </a:prstGeom>
          <a:noFill/>
          <a:ln w="9525">
            <a:noFill/>
          </a:ln>
        </p:spPr>
        <p:txBody>
          <a:bodyPr>
            <a:noAutofit/>
          </a:bodyPr>
          <a:p>
            <a:pPr indent="127000" algn="ctr"/>
            <a:r>
              <a:rPr lang="zh-CN" sz="4800" b="1">
                <a:solidFill>
                  <a:schemeClr val="accent1">
                    <a:lumMod val="50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尺子魔术</a:t>
            </a:r>
            <a:endParaRPr lang="zh-CN" sz="4800" b="1">
              <a:solidFill>
                <a:schemeClr val="accent1">
                  <a:lumMod val="50000"/>
                </a:schemeClr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127000" algn="ctr"/>
            <a:r>
              <a:rPr lang="en-US" altLang="zh-CN" sz="4800" b="1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              </a:t>
            </a:r>
            <a:r>
              <a:rPr lang="en-US" altLang="zh-CN" sz="2800" b="1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800" b="1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——</a:t>
            </a:r>
            <a:r>
              <a:rPr lang="zh-CN" altLang="en-US" sz="2800" b="1"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3-7组第二阶段进度汇报</a:t>
            </a:r>
            <a:endParaRPr lang="en-US" altLang="zh-CN" sz="2000" b="1"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127000" algn="ctr"/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</a:rPr>
              <a:t>  </a:t>
            </a:r>
            <a:endParaRPr lang="en-US" altLang="zh-CN" sz="20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127000" algn="ctr"/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870440" y="5715000"/>
            <a:ext cx="1845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bg2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汇报人：干优</a:t>
            </a:r>
            <a:endParaRPr lang="zh-CN" altLang="en-US" b="1">
              <a:solidFill>
                <a:schemeClr val="bg2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  <p:bldP spid="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-292100" y="1767840"/>
            <a:ext cx="5471795" cy="3166745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640" y="347980"/>
            <a:ext cx="5165090" cy="485775"/>
          </a:xfrm>
        </p:spPr>
        <p:txBody>
          <a:bodyPr/>
          <a:lstStyle/>
          <a:p>
            <a:r>
              <a:rPr lang="zh-CN" altLang="en-US" dirty="0"/>
              <a:t>模型</a:t>
            </a:r>
            <a:r>
              <a:rPr lang="zh-CN" altLang="en-US" dirty="0"/>
              <a:t>建立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363220" y="1287145"/>
            <a:ext cx="6564630" cy="5683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 b="1"/>
              <a:t>4.</a:t>
            </a:r>
            <a:r>
              <a:rPr lang="zh-CN" altLang="en-US" sz="2800" b="1"/>
              <a:t>纸对尺子的</a:t>
            </a:r>
            <a:r>
              <a:rPr lang="zh-CN" altLang="en-US" sz="2800" b="1"/>
              <a:t>力矩</a:t>
            </a:r>
            <a:endParaRPr lang="zh-CN" altLang="en-US" sz="2800" b="1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/>
              <p:cNvSpPr txBox="1"/>
              <p:nvPr/>
            </p:nvSpPr>
            <p:spPr>
              <a:xfrm>
                <a:off x="4672965" y="1058545"/>
                <a:ext cx="7031355" cy="503872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r>
                  <a:rPr lang="en-US" altLang="zh-CN"/>
                  <a:t>       </a:t>
                </a:r>
                <a:endParaRPr lang="zh-CN" altLang="en-US" sz="2000"/>
              </a:p>
              <a:p>
                <a:r>
                  <a:rPr lang="zh-CN" altLang="en-US" sz="2000"/>
                  <a:t>再考虑纸对尺子的</a:t>
                </a:r>
                <a:r>
                  <a:rPr lang="zh-CN" altLang="en-US" sz="2000"/>
                  <a:t>力矩。</a:t>
                </a:r>
                <a:endParaRPr lang="zh-CN" altLang="en-US" sz="2000"/>
              </a:p>
              <a:p>
                <a:endParaRPr lang="zh-CN" altLang="en-US" sz="2000"/>
              </a:p>
              <a:p>
                <a:r>
                  <a:rPr lang="zh-CN" altLang="en-US" sz="2000"/>
                  <a:t>考虑翘起部分的纸所受到的力，由于纸的质量</a:t>
                </a:r>
                <a:r>
                  <a:rPr lang="en-US" altLang="zh-CN" sz="2000"/>
                  <a:t>m</a:t>
                </a:r>
                <a:r>
                  <a:rPr lang="zh-CN" altLang="en-US" sz="2000"/>
                  <a:t>很小，则</a:t>
                </a:r>
                <a:r>
                  <a:rPr lang="en-US" altLang="zh-CN" sz="2000"/>
                  <a:t>ma</a:t>
                </a:r>
                <a:r>
                  <a:rPr lang="zh-CN" altLang="en-US" sz="2000"/>
                  <a:t>也较小，则考虑纸所受合力为</a:t>
                </a:r>
                <a:r>
                  <a:rPr lang="en-US" altLang="zh-CN" sz="2000"/>
                  <a:t>0</a:t>
                </a:r>
                <a:r>
                  <a:rPr lang="zh-CN" altLang="en-US" sz="2000"/>
                  <a:t>。</a:t>
                </a:r>
                <a:endParaRPr lang="zh-CN" altLang="en-US" sz="2000"/>
              </a:p>
              <a:p>
                <a:endParaRPr lang="zh-CN" altLang="en-US" sz="200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𝑑</m:t>
                      </m:r>
                      <m:acc>
                        <m:accPr>
                          <m:chr m:val="⃗"/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acc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𝐹</m:t>
                          </m:r>
                        </m:e>
                      </m:acc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=(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𝑃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0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𝑃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)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𝑑</m:t>
                      </m:r>
                      <m:acc>
                        <m:accPr>
                          <m:chr m:val="⃗"/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acc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𝑆</m:t>
                          </m:r>
                        </m:e>
                      </m:acc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𝛿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𝑔𝑑𝑆</m:t>
                      </m:r>
                      <m:acc>
                        <m:accPr>
                          <m:chr m:val="⃗"/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acc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𝑘</m:t>
                          </m:r>
                        </m:e>
                      </m:acc>
                    </m:oMath>
                  </m:oMathPara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acc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𝐹</m:t>
                          </m:r>
                        </m:e>
                      </m:acc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𝑑</m:t>
                          </m:r>
                          <m:acc>
                            <m:accPr>
                              <m:chr m:val="⃗"/>
                              <m:ctrlP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accPr>
                            <m:e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𝐹</m:t>
                              </m:r>
                            </m:e>
                          </m:acc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=</m:t>
                          </m:r>
                          <m:nary>
                            <m:naryPr>
                              <m:limLoc m:val="undOvr"/>
                              <m:subHide m:val="on"/>
                              <m:supHide m:val="on"/>
                              <m:ctrlP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𝑃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−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𝑃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)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𝑑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𝑆</m:t>
                                  </m:r>
                                </m:e>
                              </m:acc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−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𝛿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𝑔𝑑𝑆</m:t>
                              </m:r>
                              <m:acc>
                                <m:accPr>
                                  <m:chr m:val="⃗"/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𝑘</m:t>
                                  </m:r>
                                </m:e>
                              </m:acc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 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由牛顿第三</a:t>
                </a:r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定律，纸对尺子作用力为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acc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</m:acc>
                  </m:oMath>
                </a14:m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。</a:t>
                </a:r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因此，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accPr>
                          <m:e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𝑀</m:t>
                            </m:r>
                          </m:e>
                        </m:acc>
                      </m:e>
                      <m:sub>
                        <m:r>
                          <a:rPr lang="zh-CN" altLang="en-US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纸对尺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=</m:t>
                    </m:r>
                    <m:acc>
                      <m:accPr>
                        <m:chr m:val="⃗"/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acc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𝑟</m:t>
                        </m:r>
                      </m:e>
                    </m:acc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×</m:t>
                    </m:r>
                    <m:acc>
                      <m:accPr>
                        <m:chr m:val="⃗"/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acc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𝐹</m:t>
                        </m:r>
                      </m:e>
                    </m:acc>
                  </m:oMath>
                </a14:m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，事实上，由于尺子做的是定轴转动，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accPr>
                          <m:e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𝑀</m:t>
                            </m:r>
                          </m:e>
                        </m:acc>
                      </m:e>
                      <m:sub>
                        <m:r>
                          <a:rPr lang="zh-CN" altLang="en-US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纸对尺</m:t>
                        </m:r>
                      </m:sub>
                    </m:sSub>
                  </m:oMath>
                </a14:m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应为一平面</a:t>
                </a:r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力矩。</a:t>
                </a:r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2965" y="1058545"/>
                <a:ext cx="7031355" cy="50387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42975" y="4557395"/>
            <a:ext cx="2139315" cy="23006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699000" y="3890645"/>
            <a:ext cx="2805430" cy="481965"/>
          </a:xfrm>
        </p:spPr>
        <p:txBody>
          <a:bodyPr/>
          <a:lstStyle/>
          <a:p>
            <a:r>
              <a:rPr lang="en-US" altLang="zh-CN" dirty="0"/>
              <a:t>PART  THREE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模型</a:t>
            </a:r>
            <a:r>
              <a:rPr lang="zh-CN" altLang="en-US" dirty="0"/>
              <a:t>不足与改进</a:t>
            </a:r>
            <a:r>
              <a:rPr lang="zh-CN" altLang="en-US" dirty="0"/>
              <a:t>方向</a:t>
            </a:r>
            <a:endParaRPr lang="zh-CN" altLang="en-US" dirty="0"/>
          </a:p>
        </p:txBody>
      </p:sp>
      <p:pic>
        <p:nvPicPr>
          <p:cNvPr id="60" name="图片 59" descr="D:\高校PPT模板\4西安交通大学PPT模板\校徽校名\校徽白色亮.png校徽白色亮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40678" y="147638"/>
            <a:ext cx="1047750" cy="1025525"/>
          </a:xfrm>
          <a:prstGeom prst="rect">
            <a:avLst/>
          </a:prstGeom>
        </p:spPr>
      </p:pic>
      <p:pic>
        <p:nvPicPr>
          <p:cNvPr id="6" name="图片 5" descr="校名白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8795" y="5805170"/>
            <a:ext cx="2526030" cy="9594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640" y="347980"/>
            <a:ext cx="6973570" cy="343535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模型不足与改进方向</a:t>
            </a:r>
            <a:endParaRPr lang="zh-CN" altLang="en-US" dirty="0"/>
          </a:p>
        </p:txBody>
      </p:sp>
      <p:sp>
        <p:nvSpPr>
          <p:cNvPr id="25" name="MH_SubTitle_1"/>
          <p:cNvSpPr/>
          <p:nvPr>
            <p:custDataLst>
              <p:tags r:id="rId1"/>
            </p:custDataLst>
          </p:nvPr>
        </p:nvSpPr>
        <p:spPr>
          <a:xfrm>
            <a:off x="1127969" y="1988840"/>
            <a:ext cx="828279" cy="998963"/>
          </a:xfrm>
          <a:custGeom>
            <a:avLst/>
            <a:gdLst>
              <a:gd name="connsiteX0" fmla="*/ 496843 w 993687"/>
              <a:gd name="connsiteY0" fmla="*/ 100503 h 1199267"/>
              <a:gd name="connsiteX1" fmla="*/ 100503 w 993687"/>
              <a:gd name="connsiteY1" fmla="*/ 496844 h 1199267"/>
              <a:gd name="connsiteX2" fmla="*/ 496843 w 993687"/>
              <a:gd name="connsiteY2" fmla="*/ 893185 h 1199267"/>
              <a:gd name="connsiteX3" fmla="*/ 893185 w 993687"/>
              <a:gd name="connsiteY3" fmla="*/ 496845 h 1199267"/>
              <a:gd name="connsiteX4" fmla="*/ 496843 w 993687"/>
              <a:gd name="connsiteY4" fmla="*/ 100503 h 1199267"/>
              <a:gd name="connsiteX5" fmla="*/ 509266 w 993687"/>
              <a:gd name="connsiteY5" fmla="*/ 156 h 1199267"/>
              <a:gd name="connsiteX6" fmla="*/ 856839 w 993687"/>
              <a:gd name="connsiteY6" fmla="*/ 154416 h 1199267"/>
              <a:gd name="connsiteX7" fmla="*/ 856838 w 993687"/>
              <a:gd name="connsiteY7" fmla="*/ 154417 h 1199267"/>
              <a:gd name="connsiteX8" fmla="*/ 839271 w 993687"/>
              <a:gd name="connsiteY8" fmla="*/ 856840 h 1199267"/>
              <a:gd name="connsiteX9" fmla="*/ 479277 w 993687"/>
              <a:gd name="connsiteY9" fmla="*/ 1199267 h 1199267"/>
              <a:gd name="connsiteX10" fmla="*/ 136849 w 993687"/>
              <a:gd name="connsiteY10" fmla="*/ 839272 h 1199267"/>
              <a:gd name="connsiteX11" fmla="*/ 154416 w 993687"/>
              <a:gd name="connsiteY11" fmla="*/ 136849 h 1199267"/>
              <a:gd name="connsiteX12" fmla="*/ 509266 w 993687"/>
              <a:gd name="connsiteY12" fmla="*/ 156 h 1199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93687" h="1199267">
                <a:moveTo>
                  <a:pt x="496843" y="100503"/>
                </a:moveTo>
                <a:cubicBezTo>
                  <a:pt x="277951" y="100504"/>
                  <a:pt x="100502" y="277952"/>
                  <a:pt x="100503" y="496844"/>
                </a:cubicBezTo>
                <a:cubicBezTo>
                  <a:pt x="100502" y="715738"/>
                  <a:pt x="277950" y="893186"/>
                  <a:pt x="496843" y="893185"/>
                </a:cubicBezTo>
                <a:cubicBezTo>
                  <a:pt x="715737" y="893185"/>
                  <a:pt x="893185" y="715737"/>
                  <a:pt x="893185" y="496845"/>
                </a:cubicBezTo>
                <a:cubicBezTo>
                  <a:pt x="893185" y="277951"/>
                  <a:pt x="715737" y="100503"/>
                  <a:pt x="496843" y="100503"/>
                </a:cubicBezTo>
                <a:close/>
                <a:moveTo>
                  <a:pt x="509266" y="156"/>
                </a:moveTo>
                <a:cubicBezTo>
                  <a:pt x="636380" y="3335"/>
                  <a:pt x="762280" y="55006"/>
                  <a:pt x="856839" y="154416"/>
                </a:cubicBezTo>
                <a:lnTo>
                  <a:pt x="856838" y="154417"/>
                </a:lnTo>
                <a:cubicBezTo>
                  <a:pt x="1045956" y="353237"/>
                  <a:pt x="1038091" y="667722"/>
                  <a:pt x="839271" y="856840"/>
                </a:cubicBezTo>
                <a:lnTo>
                  <a:pt x="479277" y="1199267"/>
                </a:lnTo>
                <a:lnTo>
                  <a:pt x="136849" y="839272"/>
                </a:lnTo>
                <a:cubicBezTo>
                  <a:pt x="-52268" y="640452"/>
                  <a:pt x="-44403" y="325967"/>
                  <a:pt x="154416" y="136849"/>
                </a:cubicBezTo>
                <a:cubicBezTo>
                  <a:pt x="253826" y="42291"/>
                  <a:pt x="382152" y="-3023"/>
                  <a:pt x="509266" y="1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180000" anchor="ctr">
            <a:normAutofit/>
          </a:bodyPr>
          <a:p>
            <a:pPr algn="ctr">
              <a:lnSpc>
                <a:spcPct val="110000"/>
              </a:lnSpc>
              <a:defRPr/>
            </a:pPr>
            <a:r>
              <a:rPr lang="en-US" altLang="zh-CN" sz="3200" dirty="0">
                <a:solidFill>
                  <a:schemeClr val="tx1"/>
                </a:solidFill>
              </a:rPr>
              <a:t>01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28" name="MH_SubTitle_1"/>
          <p:cNvSpPr/>
          <p:nvPr>
            <p:custDataLst>
              <p:tags r:id="rId2"/>
            </p:custDataLst>
          </p:nvPr>
        </p:nvSpPr>
        <p:spPr>
          <a:xfrm>
            <a:off x="1127969" y="3501008"/>
            <a:ext cx="828279" cy="998963"/>
          </a:xfrm>
          <a:custGeom>
            <a:avLst/>
            <a:gdLst>
              <a:gd name="connsiteX0" fmla="*/ 496843 w 993687"/>
              <a:gd name="connsiteY0" fmla="*/ 100503 h 1199267"/>
              <a:gd name="connsiteX1" fmla="*/ 100503 w 993687"/>
              <a:gd name="connsiteY1" fmla="*/ 496844 h 1199267"/>
              <a:gd name="connsiteX2" fmla="*/ 496843 w 993687"/>
              <a:gd name="connsiteY2" fmla="*/ 893185 h 1199267"/>
              <a:gd name="connsiteX3" fmla="*/ 893185 w 993687"/>
              <a:gd name="connsiteY3" fmla="*/ 496845 h 1199267"/>
              <a:gd name="connsiteX4" fmla="*/ 496843 w 993687"/>
              <a:gd name="connsiteY4" fmla="*/ 100503 h 1199267"/>
              <a:gd name="connsiteX5" fmla="*/ 509266 w 993687"/>
              <a:gd name="connsiteY5" fmla="*/ 156 h 1199267"/>
              <a:gd name="connsiteX6" fmla="*/ 856839 w 993687"/>
              <a:gd name="connsiteY6" fmla="*/ 154416 h 1199267"/>
              <a:gd name="connsiteX7" fmla="*/ 856838 w 993687"/>
              <a:gd name="connsiteY7" fmla="*/ 154417 h 1199267"/>
              <a:gd name="connsiteX8" fmla="*/ 839271 w 993687"/>
              <a:gd name="connsiteY8" fmla="*/ 856840 h 1199267"/>
              <a:gd name="connsiteX9" fmla="*/ 479277 w 993687"/>
              <a:gd name="connsiteY9" fmla="*/ 1199267 h 1199267"/>
              <a:gd name="connsiteX10" fmla="*/ 136849 w 993687"/>
              <a:gd name="connsiteY10" fmla="*/ 839272 h 1199267"/>
              <a:gd name="connsiteX11" fmla="*/ 154416 w 993687"/>
              <a:gd name="connsiteY11" fmla="*/ 136849 h 1199267"/>
              <a:gd name="connsiteX12" fmla="*/ 509266 w 993687"/>
              <a:gd name="connsiteY12" fmla="*/ 156 h 1199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93687" h="1199267">
                <a:moveTo>
                  <a:pt x="496843" y="100503"/>
                </a:moveTo>
                <a:cubicBezTo>
                  <a:pt x="277951" y="100504"/>
                  <a:pt x="100502" y="277952"/>
                  <a:pt x="100503" y="496844"/>
                </a:cubicBezTo>
                <a:cubicBezTo>
                  <a:pt x="100502" y="715738"/>
                  <a:pt x="277950" y="893186"/>
                  <a:pt x="496843" y="893185"/>
                </a:cubicBezTo>
                <a:cubicBezTo>
                  <a:pt x="715737" y="893185"/>
                  <a:pt x="893185" y="715737"/>
                  <a:pt x="893185" y="496845"/>
                </a:cubicBezTo>
                <a:cubicBezTo>
                  <a:pt x="893185" y="277951"/>
                  <a:pt x="715737" y="100503"/>
                  <a:pt x="496843" y="100503"/>
                </a:cubicBezTo>
                <a:close/>
                <a:moveTo>
                  <a:pt x="509266" y="156"/>
                </a:moveTo>
                <a:cubicBezTo>
                  <a:pt x="636380" y="3335"/>
                  <a:pt x="762280" y="55006"/>
                  <a:pt x="856839" y="154416"/>
                </a:cubicBezTo>
                <a:lnTo>
                  <a:pt x="856838" y="154417"/>
                </a:lnTo>
                <a:cubicBezTo>
                  <a:pt x="1045956" y="353237"/>
                  <a:pt x="1038091" y="667722"/>
                  <a:pt x="839271" y="856840"/>
                </a:cubicBezTo>
                <a:lnTo>
                  <a:pt x="479277" y="1199267"/>
                </a:lnTo>
                <a:lnTo>
                  <a:pt x="136849" y="839272"/>
                </a:lnTo>
                <a:cubicBezTo>
                  <a:pt x="-52268" y="640452"/>
                  <a:pt x="-44403" y="325967"/>
                  <a:pt x="154416" y="136849"/>
                </a:cubicBezTo>
                <a:cubicBezTo>
                  <a:pt x="253826" y="42291"/>
                  <a:pt x="382152" y="-3023"/>
                  <a:pt x="509266" y="1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180000" anchor="ctr">
            <a:normAutofit/>
          </a:bodyPr>
          <a:p>
            <a:pPr algn="ctr">
              <a:lnSpc>
                <a:spcPct val="110000"/>
              </a:lnSpc>
              <a:defRPr/>
            </a:pPr>
            <a:r>
              <a:rPr lang="en-US" altLang="zh-CN" sz="3200" dirty="0">
                <a:solidFill>
                  <a:schemeClr val="tx1"/>
                </a:solidFill>
              </a:rPr>
              <a:t>02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34" name="MH_SubTitle_1"/>
          <p:cNvSpPr/>
          <p:nvPr>
            <p:custDataLst>
              <p:tags r:id="rId3"/>
            </p:custDataLst>
          </p:nvPr>
        </p:nvSpPr>
        <p:spPr>
          <a:xfrm>
            <a:off x="1127969" y="5042321"/>
            <a:ext cx="828279" cy="998963"/>
          </a:xfrm>
          <a:custGeom>
            <a:avLst/>
            <a:gdLst>
              <a:gd name="connsiteX0" fmla="*/ 496843 w 993687"/>
              <a:gd name="connsiteY0" fmla="*/ 100503 h 1199267"/>
              <a:gd name="connsiteX1" fmla="*/ 100503 w 993687"/>
              <a:gd name="connsiteY1" fmla="*/ 496844 h 1199267"/>
              <a:gd name="connsiteX2" fmla="*/ 496843 w 993687"/>
              <a:gd name="connsiteY2" fmla="*/ 893185 h 1199267"/>
              <a:gd name="connsiteX3" fmla="*/ 893185 w 993687"/>
              <a:gd name="connsiteY3" fmla="*/ 496845 h 1199267"/>
              <a:gd name="connsiteX4" fmla="*/ 496843 w 993687"/>
              <a:gd name="connsiteY4" fmla="*/ 100503 h 1199267"/>
              <a:gd name="connsiteX5" fmla="*/ 509266 w 993687"/>
              <a:gd name="connsiteY5" fmla="*/ 156 h 1199267"/>
              <a:gd name="connsiteX6" fmla="*/ 856839 w 993687"/>
              <a:gd name="connsiteY6" fmla="*/ 154416 h 1199267"/>
              <a:gd name="connsiteX7" fmla="*/ 856838 w 993687"/>
              <a:gd name="connsiteY7" fmla="*/ 154417 h 1199267"/>
              <a:gd name="connsiteX8" fmla="*/ 839271 w 993687"/>
              <a:gd name="connsiteY8" fmla="*/ 856840 h 1199267"/>
              <a:gd name="connsiteX9" fmla="*/ 479277 w 993687"/>
              <a:gd name="connsiteY9" fmla="*/ 1199267 h 1199267"/>
              <a:gd name="connsiteX10" fmla="*/ 136849 w 993687"/>
              <a:gd name="connsiteY10" fmla="*/ 839272 h 1199267"/>
              <a:gd name="connsiteX11" fmla="*/ 154416 w 993687"/>
              <a:gd name="connsiteY11" fmla="*/ 136849 h 1199267"/>
              <a:gd name="connsiteX12" fmla="*/ 509266 w 993687"/>
              <a:gd name="connsiteY12" fmla="*/ 156 h 1199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93687" h="1199267">
                <a:moveTo>
                  <a:pt x="496843" y="100503"/>
                </a:moveTo>
                <a:cubicBezTo>
                  <a:pt x="277951" y="100504"/>
                  <a:pt x="100502" y="277952"/>
                  <a:pt x="100503" y="496844"/>
                </a:cubicBezTo>
                <a:cubicBezTo>
                  <a:pt x="100502" y="715738"/>
                  <a:pt x="277950" y="893186"/>
                  <a:pt x="496843" y="893185"/>
                </a:cubicBezTo>
                <a:cubicBezTo>
                  <a:pt x="715737" y="893185"/>
                  <a:pt x="893185" y="715737"/>
                  <a:pt x="893185" y="496845"/>
                </a:cubicBezTo>
                <a:cubicBezTo>
                  <a:pt x="893185" y="277951"/>
                  <a:pt x="715737" y="100503"/>
                  <a:pt x="496843" y="100503"/>
                </a:cubicBezTo>
                <a:close/>
                <a:moveTo>
                  <a:pt x="509266" y="156"/>
                </a:moveTo>
                <a:cubicBezTo>
                  <a:pt x="636380" y="3335"/>
                  <a:pt x="762280" y="55006"/>
                  <a:pt x="856839" y="154416"/>
                </a:cubicBezTo>
                <a:lnTo>
                  <a:pt x="856838" y="154417"/>
                </a:lnTo>
                <a:cubicBezTo>
                  <a:pt x="1045956" y="353237"/>
                  <a:pt x="1038091" y="667722"/>
                  <a:pt x="839271" y="856840"/>
                </a:cubicBezTo>
                <a:lnTo>
                  <a:pt x="479277" y="1199267"/>
                </a:lnTo>
                <a:lnTo>
                  <a:pt x="136849" y="839272"/>
                </a:lnTo>
                <a:cubicBezTo>
                  <a:pt x="-52268" y="640452"/>
                  <a:pt x="-44403" y="325967"/>
                  <a:pt x="154416" y="136849"/>
                </a:cubicBezTo>
                <a:cubicBezTo>
                  <a:pt x="253826" y="42291"/>
                  <a:pt x="382152" y="-3023"/>
                  <a:pt x="509266" y="1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0" rIns="108000" bIns="180000" anchor="ctr">
            <a:normAutofit/>
          </a:bodyPr>
          <a:p>
            <a:pPr algn="ctr">
              <a:lnSpc>
                <a:spcPct val="110000"/>
              </a:lnSpc>
              <a:defRPr/>
            </a:pPr>
            <a:r>
              <a:rPr lang="en-US" altLang="zh-CN" sz="3200" dirty="0">
                <a:solidFill>
                  <a:schemeClr val="tx1"/>
                </a:solidFill>
              </a:rPr>
              <a:t>03</a:t>
            </a:r>
            <a:endParaRPr lang="zh-CN" altLang="en-US" sz="3200" dirty="0">
              <a:solidFill>
                <a:schemeClr val="tx1"/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967360" y="1979141"/>
            <a:ext cx="235865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将尺子视作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刚体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1936652" y="2428580"/>
            <a:ext cx="9127380" cy="755650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120000"/>
              </a:lnSpc>
            </a:pP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实际情况下，尺子会发生弯曲形变，且其形变与尺子材质有关。修正模型可考虑尺子在过程中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发生的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变形。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967230" y="3458845"/>
            <a:ext cx="4801235" cy="449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未考虑过程中进入纸下的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空气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936652" y="3908250"/>
            <a:ext cx="9127380" cy="423545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120000"/>
              </a:lnSpc>
            </a:pP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实际情况下，外界空气会通过纸与桌面的隙进入纸下。修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正模型可考虑空气的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进入。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1967230" y="5013325"/>
            <a:ext cx="4248150" cy="1651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未考虑桌面与纸间的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摩擦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936652" y="5462615"/>
            <a:ext cx="9127380" cy="755650"/>
          </a:xfrm>
          <a:prstGeom prst="rect">
            <a:avLst/>
          </a:prstGeom>
        </p:spPr>
        <p:txBody>
          <a:bodyPr wrap="square">
            <a:spAutoFit/>
          </a:bodyPr>
          <a:p>
            <a:pPr algn="l">
              <a:lnSpc>
                <a:spcPct val="120000"/>
              </a:lnSpc>
            </a:pP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实际情况下，纸与桌面间的摩擦力将进一步阻碍尺子的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</a:rPr>
              <a:t>“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翻转</a:t>
            </a: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</a:rPr>
              <a:t>”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运动，且摩擦力的大小与纸和桌面的材质有关。修正模型可考虑摩擦力的</a:t>
            </a:r>
            <a:r>
              <a:rPr lang="zh-CN" altLang="en-US" dirty="0">
                <a:latin typeface="华文细黑" panose="02010600040101010101" pitchFamily="2" charset="-122"/>
                <a:ea typeface="华文细黑" panose="02010600040101010101" pitchFamily="2" charset="-122"/>
              </a:rPr>
              <a:t>作用。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063552" y="2428580"/>
            <a:ext cx="2160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2063552" y="3907955"/>
            <a:ext cx="2160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2063552" y="5462615"/>
            <a:ext cx="2160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4699000" y="3890645"/>
            <a:ext cx="2805430" cy="481965"/>
          </a:xfrm>
        </p:spPr>
        <p:txBody>
          <a:bodyPr/>
          <a:lstStyle/>
          <a:p>
            <a:r>
              <a:rPr lang="en-US" altLang="zh-CN" dirty="0"/>
              <a:t>PART  FOUR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>
                <a:sym typeface="+mn-ea"/>
              </a:rPr>
              <a:t>下一阶段规划</a:t>
            </a:r>
            <a:endParaRPr lang="zh-CN" altLang="en-US" dirty="0"/>
          </a:p>
        </p:txBody>
      </p:sp>
      <p:pic>
        <p:nvPicPr>
          <p:cNvPr id="60" name="图片 59" descr="D:\高校PPT模板\4西安交通大学PPT模板\校徽校名\校徽白色亮.png校徽白色亮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40678" y="147638"/>
            <a:ext cx="1047750" cy="1025525"/>
          </a:xfrm>
          <a:prstGeom prst="rect">
            <a:avLst/>
          </a:prstGeom>
        </p:spPr>
      </p:pic>
      <p:pic>
        <p:nvPicPr>
          <p:cNvPr id="6" name="图片 5" descr="校名白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8795" y="5805170"/>
            <a:ext cx="2526030" cy="95948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下一阶段</a:t>
            </a:r>
            <a:r>
              <a:rPr lang="zh-CN" altLang="en-US" dirty="0"/>
              <a:t>规划</a:t>
            </a:r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1593851" y="3169151"/>
            <a:ext cx="9004300" cy="1419226"/>
            <a:chOff x="1593851" y="2873870"/>
            <a:chExt cx="9004300" cy="1419226"/>
          </a:xfrm>
        </p:grpSpPr>
        <p:cxnSp>
          <p:nvCxnSpPr>
            <p:cNvPr id="45" name="MH_Other_1"/>
            <p:cNvCxnSpPr/>
            <p:nvPr>
              <p:custDataLst>
                <p:tags r:id="rId1"/>
              </p:custDataLst>
            </p:nvPr>
          </p:nvCxnSpPr>
          <p:spPr>
            <a:xfrm>
              <a:off x="1593851" y="3583482"/>
              <a:ext cx="574675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MH_SubTitle_1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2354263" y="3059607"/>
              <a:ext cx="1047750" cy="1047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>
                <a:defRPr/>
              </a:pPr>
              <a:endParaRPr lang="en-US" altLang="zh-CN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50" name="MH_Other_2"/>
            <p:cNvSpPr/>
            <p:nvPr>
              <p:custDataLst>
                <p:tags r:id="rId3"/>
              </p:custDataLst>
            </p:nvPr>
          </p:nvSpPr>
          <p:spPr bwMode="auto">
            <a:xfrm flipH="1">
              <a:off x="2878139" y="2873870"/>
              <a:ext cx="720725" cy="709612"/>
            </a:xfrm>
            <a:custGeom>
              <a:avLst/>
              <a:gdLst>
                <a:gd name="T0" fmla="*/ 0 w 722402"/>
                <a:gd name="T1" fmla="*/ 706355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4" name="MH_Other_3"/>
            <p:cNvSpPr/>
            <p:nvPr>
              <p:custDataLst>
                <p:tags r:id="rId4"/>
              </p:custDataLst>
            </p:nvPr>
          </p:nvSpPr>
          <p:spPr bwMode="auto">
            <a:xfrm flipV="1">
              <a:off x="2157414" y="3583483"/>
              <a:ext cx="720725" cy="709613"/>
            </a:xfrm>
            <a:custGeom>
              <a:avLst/>
              <a:gdLst>
                <a:gd name="T0" fmla="*/ 0 w 722402"/>
                <a:gd name="T1" fmla="*/ 706357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5" name="MH_SubTitle_2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4498976" y="3059607"/>
              <a:ext cx="1046163" cy="10477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>
                <a:defRPr/>
              </a:pPr>
              <a:endParaRPr lang="en-US" altLang="zh-CN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64" name="MH_Other_4"/>
            <p:cNvSpPr/>
            <p:nvPr>
              <p:custDataLst>
                <p:tags r:id="rId6"/>
              </p:custDataLst>
            </p:nvPr>
          </p:nvSpPr>
          <p:spPr bwMode="auto">
            <a:xfrm flipH="1">
              <a:off x="5022851" y="2873870"/>
              <a:ext cx="720725" cy="709612"/>
            </a:xfrm>
            <a:custGeom>
              <a:avLst/>
              <a:gdLst>
                <a:gd name="T0" fmla="*/ 0 w 722402"/>
                <a:gd name="T1" fmla="*/ 706355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65" name="MH_Other_5"/>
            <p:cNvSpPr/>
            <p:nvPr>
              <p:custDataLst>
                <p:tags r:id="rId7"/>
              </p:custDataLst>
            </p:nvPr>
          </p:nvSpPr>
          <p:spPr bwMode="auto">
            <a:xfrm flipV="1">
              <a:off x="4302126" y="3583483"/>
              <a:ext cx="720725" cy="709613"/>
            </a:xfrm>
            <a:custGeom>
              <a:avLst/>
              <a:gdLst>
                <a:gd name="T0" fmla="*/ 0 w 722402"/>
                <a:gd name="T1" fmla="*/ 706357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66" name="MH_SubTitle_3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6642101" y="3059607"/>
              <a:ext cx="1046163" cy="1047750"/>
            </a:xfrm>
            <a:prstGeom prst="ellipse">
              <a:avLst/>
            </a:prstGeom>
            <a:solidFill>
              <a:srgbClr val="20517C"/>
            </a:solidFill>
            <a:ln>
              <a:noFill/>
            </a:ln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>
                <a:defRPr/>
              </a:pPr>
              <a:endParaRPr lang="en-US" altLang="zh-CN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67" name="MH_Other_6"/>
            <p:cNvSpPr/>
            <p:nvPr>
              <p:custDataLst>
                <p:tags r:id="rId9"/>
              </p:custDataLst>
            </p:nvPr>
          </p:nvSpPr>
          <p:spPr bwMode="auto">
            <a:xfrm flipH="1">
              <a:off x="7164389" y="2873870"/>
              <a:ext cx="720725" cy="709612"/>
            </a:xfrm>
            <a:custGeom>
              <a:avLst/>
              <a:gdLst>
                <a:gd name="T0" fmla="*/ 0 w 722402"/>
                <a:gd name="T1" fmla="*/ 706355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8" name="MH_Other_7"/>
            <p:cNvSpPr/>
            <p:nvPr>
              <p:custDataLst>
                <p:tags r:id="rId10"/>
              </p:custDataLst>
            </p:nvPr>
          </p:nvSpPr>
          <p:spPr bwMode="auto">
            <a:xfrm flipV="1">
              <a:off x="6443664" y="3583483"/>
              <a:ext cx="720725" cy="709613"/>
            </a:xfrm>
            <a:custGeom>
              <a:avLst/>
              <a:gdLst>
                <a:gd name="T0" fmla="*/ 0 w 722402"/>
                <a:gd name="T1" fmla="*/ 706357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79" name="MH_Other_8"/>
            <p:cNvCxnSpPr/>
            <p:nvPr>
              <p:custDataLst>
                <p:tags r:id="rId11"/>
              </p:custDataLst>
            </p:nvPr>
          </p:nvCxnSpPr>
          <p:spPr>
            <a:xfrm>
              <a:off x="7874001" y="3583482"/>
              <a:ext cx="727075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MH_SubTitle_4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8791576" y="3059607"/>
              <a:ext cx="1046163" cy="10477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>
                <a:defRPr/>
              </a:pPr>
              <a:endParaRPr lang="en-US" altLang="zh-CN" dirty="0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81" name="MH_Other_9"/>
            <p:cNvSpPr/>
            <p:nvPr>
              <p:custDataLst>
                <p:tags r:id="rId13"/>
              </p:custDataLst>
            </p:nvPr>
          </p:nvSpPr>
          <p:spPr bwMode="auto">
            <a:xfrm flipH="1">
              <a:off x="9313864" y="2873870"/>
              <a:ext cx="720725" cy="709612"/>
            </a:xfrm>
            <a:custGeom>
              <a:avLst/>
              <a:gdLst>
                <a:gd name="T0" fmla="*/ 0 w 722402"/>
                <a:gd name="T1" fmla="*/ 706355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82" name="MH_Other_10"/>
            <p:cNvSpPr/>
            <p:nvPr>
              <p:custDataLst>
                <p:tags r:id="rId14"/>
              </p:custDataLst>
            </p:nvPr>
          </p:nvSpPr>
          <p:spPr bwMode="auto">
            <a:xfrm flipV="1">
              <a:off x="8593139" y="3583483"/>
              <a:ext cx="720725" cy="709613"/>
            </a:xfrm>
            <a:custGeom>
              <a:avLst/>
              <a:gdLst>
                <a:gd name="T0" fmla="*/ 0 w 722402"/>
                <a:gd name="T1" fmla="*/ 706357 h 711200"/>
                <a:gd name="T2" fmla="*/ 210799 w 722402"/>
                <a:gd name="T3" fmla="*/ 202969 h 711200"/>
                <a:gd name="T4" fmla="*/ 717354 w 722402"/>
                <a:gd name="T5" fmla="*/ 89 h 711200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722402" h="711200">
                  <a:moveTo>
                    <a:pt x="0" y="711200"/>
                  </a:moveTo>
                  <a:cubicBezTo>
                    <a:pt x="0" y="520636"/>
                    <a:pt x="76476" y="338044"/>
                    <a:pt x="212282" y="204361"/>
                  </a:cubicBezTo>
                  <a:cubicBezTo>
                    <a:pt x="348088" y="70678"/>
                    <a:pt x="531862" y="-2913"/>
                    <a:pt x="722402" y="89"/>
                  </a:cubicBezTo>
                </a:path>
              </a:pathLst>
            </a:custGeom>
            <a:noFill/>
            <a:ln w="25400">
              <a:solidFill>
                <a:srgbClr val="D5D5D5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83" name="MH_Other_11"/>
            <p:cNvCxnSpPr/>
            <p:nvPr>
              <p:custDataLst>
                <p:tags r:id="rId15"/>
              </p:custDataLst>
            </p:nvPr>
          </p:nvCxnSpPr>
          <p:spPr>
            <a:xfrm>
              <a:off x="10023476" y="3583482"/>
              <a:ext cx="574675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MH_Other_12"/>
            <p:cNvCxnSpPr/>
            <p:nvPr>
              <p:custDataLst>
                <p:tags r:id="rId16"/>
              </p:custDataLst>
            </p:nvPr>
          </p:nvCxnSpPr>
          <p:spPr>
            <a:xfrm>
              <a:off x="3586163" y="3583482"/>
              <a:ext cx="728662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MH_Other_13"/>
            <p:cNvCxnSpPr/>
            <p:nvPr>
              <p:custDataLst>
                <p:tags r:id="rId17"/>
              </p:custDataLst>
            </p:nvPr>
          </p:nvCxnSpPr>
          <p:spPr>
            <a:xfrm>
              <a:off x="5730876" y="3583482"/>
              <a:ext cx="727075" cy="0"/>
            </a:xfrm>
            <a:prstGeom prst="line">
              <a:avLst/>
            </a:prstGeom>
            <a:ln w="25400">
              <a:solidFill>
                <a:srgbClr val="D5D5D5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矩形 87"/>
          <p:cNvSpPr/>
          <p:nvPr/>
        </p:nvSpPr>
        <p:spPr>
          <a:xfrm>
            <a:off x="1743186" y="2250245"/>
            <a:ext cx="2755789" cy="810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dirty="0"/>
              <a:t>      </a:t>
            </a:r>
            <a:r>
              <a:rPr lang="zh-CN" altLang="en-US" dirty="0"/>
              <a:t>进一步修正理论模型，补足理论现存</a:t>
            </a:r>
            <a:r>
              <a:rPr lang="zh-CN" altLang="en-US" dirty="0"/>
              <a:t>问题</a:t>
            </a:r>
            <a:endParaRPr lang="zh-CN" altLang="en-US" dirty="0"/>
          </a:p>
        </p:txBody>
      </p:sp>
      <p:sp>
        <p:nvSpPr>
          <p:cNvPr id="91" name="矩形 90"/>
          <p:cNvSpPr/>
          <p:nvPr/>
        </p:nvSpPr>
        <p:spPr>
          <a:xfrm>
            <a:off x="5844914" y="2405820"/>
            <a:ext cx="2755789" cy="810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dirty="0"/>
              <a:t>      </a:t>
            </a:r>
            <a:r>
              <a:rPr lang="zh-CN" altLang="en-US" dirty="0"/>
              <a:t>进行实验，建立不同纸质材料的</a:t>
            </a:r>
            <a:r>
              <a:rPr lang="en-US" altLang="zh-CN" dirty="0"/>
              <a:t>a</a:t>
            </a:r>
            <a:r>
              <a:rPr lang="zh-CN" altLang="en-US" dirty="0"/>
              <a:t>，</a:t>
            </a:r>
            <a:r>
              <a:rPr lang="en-US" altLang="zh-CN" dirty="0"/>
              <a:t>k</a:t>
            </a:r>
            <a:r>
              <a:rPr lang="zh-CN" altLang="en-US" dirty="0"/>
              <a:t>参数</a:t>
            </a:r>
            <a:r>
              <a:rPr lang="zh-CN" altLang="en-US" dirty="0"/>
              <a:t>值</a:t>
            </a:r>
            <a:endParaRPr lang="zh-CN" altLang="en-US" dirty="0"/>
          </a:p>
        </p:txBody>
      </p:sp>
      <p:sp>
        <p:nvSpPr>
          <p:cNvPr id="93" name="矩形 92"/>
          <p:cNvSpPr/>
          <p:nvPr/>
        </p:nvSpPr>
        <p:spPr>
          <a:xfrm>
            <a:off x="4302041" y="4777286"/>
            <a:ext cx="2755789" cy="450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dirty="0"/>
              <a:t>推进仿真</a:t>
            </a:r>
            <a:r>
              <a:rPr lang="zh-CN" altLang="en-US" dirty="0"/>
              <a:t>分析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4771390" y="3618903"/>
            <a:ext cx="635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02</a:t>
            </a:r>
            <a:endParaRPr lang="zh-CN" altLang="en-US" sz="2800" dirty="0"/>
          </a:p>
        </p:txBody>
      </p:sp>
      <p:sp>
        <p:nvSpPr>
          <p:cNvPr id="94" name="文本框 93"/>
          <p:cNvSpPr txBox="1"/>
          <p:nvPr/>
        </p:nvSpPr>
        <p:spPr>
          <a:xfrm>
            <a:off x="9041862" y="3618903"/>
            <a:ext cx="635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04</a:t>
            </a:r>
            <a:endParaRPr lang="zh-CN" altLang="en-US" sz="2800" dirty="0"/>
          </a:p>
        </p:txBody>
      </p:sp>
      <p:sp>
        <p:nvSpPr>
          <p:cNvPr id="95" name="文本框 94"/>
          <p:cNvSpPr txBox="1"/>
          <p:nvPr/>
        </p:nvSpPr>
        <p:spPr>
          <a:xfrm>
            <a:off x="2594659" y="3618903"/>
            <a:ext cx="635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01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6889665" y="3618903"/>
            <a:ext cx="635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03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文本框 5"/>
              <p:cNvSpPr txBox="1"/>
              <p:nvPr/>
            </p:nvSpPr>
            <p:spPr>
              <a:xfrm>
                <a:off x="8593455" y="4771390"/>
                <a:ext cx="2988310" cy="122174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r>
                  <a:rPr lang="en-US" altLang="zh-CN"/>
                  <a:t>       </a:t>
                </a:r>
                <a:r>
                  <a:rPr lang="zh-CN" altLang="en-US"/>
                  <a:t>进行</a:t>
                </a:r>
                <a:r>
                  <a:rPr lang="en-US" altLang="zh-CN"/>
                  <a:t>“</a:t>
                </a:r>
                <a:r>
                  <a:rPr lang="zh-CN" altLang="en-US"/>
                  <a:t>球击尺子</a:t>
                </a:r>
                <a:r>
                  <a:rPr lang="en-US" altLang="zh-CN"/>
                  <a:t>”</a:t>
                </a:r>
                <a:r>
                  <a:rPr lang="zh-CN" altLang="en-US"/>
                  <a:t>实验，对过程中的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charset="0"/>
                        <a:cs typeface="Cambria Math" panose="02040503050406030204" charset="0"/>
                      </a:rPr>
                      <m:t>𝜃</m:t>
                    </m:r>
                  </m:oMath>
                </a14:m>
                <a:r>
                  <a:rPr lang="zh-CN" altLang="en-US"/>
                  <a:t>，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altLang="zh-CN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accPr>
                      <m:e>
                        <m:r>
                          <a:rPr lang="en-US" altLang="zh-CN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𝜃</m:t>
                        </m:r>
                      </m:e>
                    </m:acc>
                  </m:oMath>
                </a14:m>
                <a:r>
                  <a:rPr lang="zh-CN" altLang="en-US">
                    <a:latin typeface="Cambria Math" panose="02040503050406030204" charset="0"/>
                    <a:cs typeface="Cambria Math" panose="02040503050406030204" charset="0"/>
                  </a:rPr>
                  <a:t>进行实验分析，</a:t>
                </a:r>
                <a:r>
                  <a:rPr lang="zh-CN" altLang="en-US"/>
                  <a:t>与理论模型进行比较，进一步修正</a:t>
                </a:r>
                <a:r>
                  <a:rPr lang="zh-CN" altLang="en-US"/>
                  <a:t>模型</a:t>
                </a:r>
                <a:endParaRPr lang="zh-CN" altLang="en-US"/>
              </a:p>
            </p:txBody>
          </p:sp>
        </mc:Choice>
        <mc:Fallback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3455" y="4771390"/>
                <a:ext cx="2988310" cy="1221740"/>
              </a:xfrm>
              <a:prstGeom prst="rect">
                <a:avLst/>
              </a:prstGeom>
              <a:blipFill rotWithShape="1">
                <a:blip r:embed="rId1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4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13840" y="2018665"/>
            <a:ext cx="9999345" cy="162877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  <a:defRPr/>
            </a:pPr>
            <a:r>
              <a:rPr lang="zh-CN" altLang="en-US" sz="80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汇报完毕</a:t>
            </a:r>
            <a:r>
              <a:rPr lang="en-US" altLang="zh-CN" sz="80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</a:t>
            </a:r>
            <a:r>
              <a:rPr lang="zh-CN" altLang="en-US" sz="8000" b="1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恳请指正！</a:t>
            </a:r>
            <a:endParaRPr lang="zh-CN" altLang="en-US" sz="8000" b="1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cxnSp>
        <p:nvCxnSpPr>
          <p:cNvPr id="3" name="直接连接符 6"/>
          <p:cNvCxnSpPr>
            <a:cxnSpLocks noChangeShapeType="1"/>
          </p:cNvCxnSpPr>
          <p:nvPr>
            <p:custDataLst>
              <p:tags r:id="rId2"/>
            </p:custDataLst>
          </p:nvPr>
        </p:nvCxnSpPr>
        <p:spPr bwMode="auto">
          <a:xfrm flipV="1">
            <a:off x="1916430" y="3859530"/>
            <a:ext cx="9119870" cy="10160"/>
          </a:xfrm>
          <a:prstGeom prst="line">
            <a:avLst/>
          </a:prstGeom>
          <a:noFill/>
          <a:ln w="12700">
            <a:solidFill>
              <a:schemeClr val="accent1">
                <a:lumMod val="60000"/>
                <a:lumOff val="40000"/>
              </a:schemeClr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1" name="图片 10" descr="D:\高校PPT模板\4西安交通大学PPT模板\校徽校名\校徽蓝色.png校徽蓝色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278" y="366395"/>
            <a:ext cx="1150620" cy="11512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 01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  02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PART  03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PART  04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7"/>
          </p:nvPr>
        </p:nvSpPr>
        <p:spPr>
          <a:xfrm>
            <a:off x="7392035" y="1885315"/>
            <a:ext cx="4255135" cy="428625"/>
          </a:xfrm>
        </p:spPr>
        <p:txBody>
          <a:bodyPr/>
          <a:lstStyle/>
          <a:p>
            <a:r>
              <a:rPr lang="zh-CN" altLang="en-US" dirty="0"/>
              <a:t>现象分析</a:t>
            </a:r>
            <a:r>
              <a:rPr lang="zh-CN" altLang="en-US" dirty="0"/>
              <a:t>与模型</a:t>
            </a:r>
            <a:r>
              <a:rPr lang="zh-CN" altLang="en-US" dirty="0"/>
              <a:t>假设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CN" altLang="en-US" dirty="0"/>
              <a:t>模型</a:t>
            </a:r>
            <a:r>
              <a:rPr lang="zh-CN" altLang="en-US" dirty="0"/>
              <a:t>建立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9"/>
          </p:nvPr>
        </p:nvSpPr>
        <p:spPr>
          <a:xfrm>
            <a:off x="7392035" y="3411220"/>
            <a:ext cx="3854450" cy="354965"/>
          </a:xfrm>
        </p:spPr>
        <p:txBody>
          <a:bodyPr/>
          <a:lstStyle/>
          <a:p>
            <a:r>
              <a:rPr lang="zh-CN" altLang="en-US" dirty="0"/>
              <a:t>模型不足及改进</a:t>
            </a:r>
            <a:r>
              <a:rPr lang="zh-CN" altLang="en-US" dirty="0"/>
              <a:t>方向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zh-CN" altLang="en-US" dirty="0"/>
              <a:t>下一阶段</a:t>
            </a:r>
            <a:r>
              <a:rPr lang="zh-CN" altLang="en-US" dirty="0"/>
              <a:t>规划</a:t>
            </a:r>
            <a:endParaRPr lang="zh-CN" altLang="en-US" dirty="0"/>
          </a:p>
        </p:txBody>
      </p:sp>
      <p:pic>
        <p:nvPicPr>
          <p:cNvPr id="14" name="图片 13" descr="D:\高校PPT模板\4西安交通大学PPT模板\校徽校名\校徽白色亮.png校徽白色亮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943610" y="2696528"/>
            <a:ext cx="1496060" cy="14643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 ONE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现象分析</a:t>
            </a:r>
            <a:r>
              <a:rPr lang="zh-CN" altLang="en-US" dirty="0"/>
              <a:t>与模型</a:t>
            </a:r>
            <a:r>
              <a:rPr lang="zh-CN" altLang="en-US" dirty="0"/>
              <a:t>假设</a:t>
            </a:r>
            <a:endParaRPr lang="zh-CN" altLang="en-US" dirty="0"/>
          </a:p>
        </p:txBody>
      </p:sp>
      <p:pic>
        <p:nvPicPr>
          <p:cNvPr id="60" name="图片 59" descr="D:\高校PPT模板\4西安交通大学PPT模板\校徽校名\校徽白色亮.png校徽白色亮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40678" y="147638"/>
            <a:ext cx="1047750" cy="1025525"/>
          </a:xfrm>
          <a:prstGeom prst="rect">
            <a:avLst/>
          </a:prstGeom>
        </p:spPr>
      </p:pic>
      <p:pic>
        <p:nvPicPr>
          <p:cNvPr id="6" name="图片 5" descr="校名白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8795" y="5805170"/>
            <a:ext cx="2526030" cy="9594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640" y="347980"/>
            <a:ext cx="5165090" cy="485775"/>
          </a:xfrm>
        </p:spPr>
        <p:txBody>
          <a:bodyPr/>
          <a:lstStyle/>
          <a:p>
            <a:r>
              <a:rPr lang="zh-CN" altLang="en-US" dirty="0"/>
              <a:t>现象分析</a:t>
            </a:r>
            <a:r>
              <a:rPr lang="zh-CN" altLang="en-US" dirty="0"/>
              <a:t>与模型</a:t>
            </a:r>
            <a:r>
              <a:rPr lang="zh-CN" altLang="en-US" dirty="0"/>
              <a:t>假设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007745" y="1287145"/>
            <a:ext cx="9302115" cy="44297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600" b="1"/>
              <a:t>一</a:t>
            </a:r>
            <a:r>
              <a:rPr lang="en-US" altLang="zh-CN" sz="3600" b="1"/>
              <a:t>.</a:t>
            </a:r>
            <a:r>
              <a:rPr lang="zh-CN" altLang="en-US" sz="3600" b="1"/>
              <a:t>现象分析</a:t>
            </a:r>
            <a:endParaRPr lang="zh-CN" altLang="en-US" sz="3600" b="1"/>
          </a:p>
          <a:p>
            <a:r>
              <a:rPr lang="en-US" altLang="zh-CN"/>
              <a:t>      </a:t>
            </a:r>
            <a:endParaRPr lang="en-US" altLang="zh-CN"/>
          </a:p>
          <a:p>
            <a:r>
              <a:rPr lang="en-US" altLang="zh-CN"/>
              <a:t>       </a:t>
            </a:r>
            <a:r>
              <a:rPr lang="zh-CN" altLang="en-US" sz="2000"/>
              <a:t>考虑尺子在受到小球撞击后，能否被纸</a:t>
            </a:r>
            <a:r>
              <a:rPr lang="en-US" altLang="zh-CN" sz="2000"/>
              <a:t>“</a:t>
            </a:r>
            <a:r>
              <a:rPr lang="zh-CN" altLang="en-US" sz="2000"/>
              <a:t>压回</a:t>
            </a:r>
            <a:r>
              <a:rPr lang="en-US" altLang="zh-CN" sz="2000"/>
              <a:t>”</a:t>
            </a:r>
            <a:r>
              <a:rPr lang="zh-CN" altLang="en-US" sz="2000"/>
              <a:t>以及被</a:t>
            </a:r>
            <a:r>
              <a:rPr lang="en-US" altLang="zh-CN" sz="2000"/>
              <a:t>“</a:t>
            </a:r>
            <a:r>
              <a:rPr lang="zh-CN" altLang="en-US" sz="2000"/>
              <a:t>压回</a:t>
            </a:r>
            <a:r>
              <a:rPr lang="en-US" altLang="zh-CN" sz="2000"/>
              <a:t>”</a:t>
            </a:r>
            <a:r>
              <a:rPr lang="zh-CN" altLang="en-US" sz="2000"/>
              <a:t>的快慢程度，应与</a:t>
            </a:r>
            <a:r>
              <a:rPr lang="zh-CN" altLang="en-US" sz="2000" b="1">
                <a:solidFill>
                  <a:srgbClr val="FF0000"/>
                </a:solidFill>
              </a:rPr>
              <a:t>桌面光滑程度</a:t>
            </a:r>
            <a:r>
              <a:rPr lang="zh-CN" altLang="en-US" sz="2000">
                <a:solidFill>
                  <a:srgbClr val="FF0000"/>
                </a:solidFill>
              </a:rPr>
              <a:t>、</a:t>
            </a:r>
            <a:r>
              <a:rPr lang="zh-CN" altLang="en-US" sz="2000" b="1">
                <a:solidFill>
                  <a:srgbClr val="FF0000"/>
                </a:solidFill>
              </a:rPr>
              <a:t>纸张大小</a:t>
            </a:r>
            <a:r>
              <a:rPr lang="zh-CN" altLang="en-US" sz="2000">
                <a:solidFill>
                  <a:srgbClr val="FF0000"/>
                </a:solidFill>
              </a:rPr>
              <a:t>、</a:t>
            </a:r>
            <a:r>
              <a:rPr lang="zh-CN" altLang="en-US" sz="2000" b="1">
                <a:solidFill>
                  <a:srgbClr val="FF0000"/>
                </a:solidFill>
              </a:rPr>
              <a:t>材质、尺子伸出长度、空气进入纸下的难易程度</a:t>
            </a:r>
            <a:r>
              <a:rPr lang="zh-CN" altLang="en-US" sz="2000"/>
              <a:t>有关。因此所建模型应考虑到相关影响。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pPr algn="l">
              <a:buClrTx/>
              <a:buSzTx/>
              <a:buFontTx/>
            </a:pPr>
            <a:r>
              <a:rPr lang="zh-CN" altLang="en-US" sz="3600" b="1"/>
              <a:t>二</a:t>
            </a:r>
            <a:r>
              <a:rPr lang="en-US" altLang="zh-CN" sz="3600" b="1"/>
              <a:t>.</a:t>
            </a:r>
            <a:r>
              <a:rPr lang="zh-CN" altLang="en-US" sz="3600" b="1"/>
              <a:t>模型假设</a:t>
            </a:r>
            <a:endParaRPr lang="zh-CN" altLang="en-US" sz="3600" b="1"/>
          </a:p>
          <a:p>
            <a:endParaRPr lang="en-US" altLang="zh-CN"/>
          </a:p>
          <a:p>
            <a:r>
              <a:rPr lang="en-US" altLang="zh-CN" sz="2000"/>
              <a:t>1.</a:t>
            </a:r>
            <a:r>
              <a:rPr lang="zh-CN" altLang="en-US" sz="2000"/>
              <a:t>尺子的形变为微小形变，因此将尺子视作</a:t>
            </a:r>
            <a:r>
              <a:rPr lang="zh-CN" altLang="en-US" sz="2000"/>
              <a:t>刚体；</a:t>
            </a:r>
            <a:endParaRPr lang="zh-CN" altLang="en-US" sz="2000"/>
          </a:p>
          <a:p>
            <a:r>
              <a:rPr lang="en-US" altLang="zh-CN" sz="2000"/>
              <a:t>2.</a:t>
            </a:r>
            <a:r>
              <a:rPr lang="zh-CN" altLang="en-US" sz="2000"/>
              <a:t>尺子在碰撞</a:t>
            </a:r>
            <a:r>
              <a:rPr lang="zh-CN" altLang="en-US" sz="2000"/>
              <a:t>后的运动为定轴转动；</a:t>
            </a:r>
            <a:endParaRPr lang="zh-CN" altLang="en-US" sz="2000"/>
          </a:p>
          <a:p>
            <a:r>
              <a:rPr lang="en-US" altLang="zh-CN" sz="2000"/>
              <a:t>3.</a:t>
            </a:r>
            <a:r>
              <a:rPr lang="zh-CN" altLang="en-US" sz="2000"/>
              <a:t>纸下空气温度不太高，压强不太大，因此将纸下空气视作理想气体；</a:t>
            </a:r>
            <a:endParaRPr lang="zh-CN" altLang="en-US" sz="2000"/>
          </a:p>
          <a:p>
            <a:r>
              <a:rPr lang="en-US" altLang="zh-CN" sz="2000"/>
              <a:t>4.</a:t>
            </a:r>
            <a:r>
              <a:rPr lang="zh-CN" altLang="en-US" sz="2000"/>
              <a:t>碰撞时间极短，在碰撞过程中，尺子不发生位移；</a:t>
            </a:r>
            <a:endParaRPr lang="zh-CN" altLang="en-US" sz="2000"/>
          </a:p>
          <a:p>
            <a:r>
              <a:rPr lang="en-US" altLang="zh-CN" sz="2000"/>
              <a:t>5.</a:t>
            </a:r>
            <a:r>
              <a:rPr lang="zh-CN" altLang="en-US" sz="2000"/>
              <a:t>尺子</a:t>
            </a:r>
            <a:r>
              <a:rPr lang="en-US" altLang="zh-CN" sz="2000"/>
              <a:t>“</a:t>
            </a:r>
            <a:r>
              <a:rPr lang="zh-CN" altLang="en-US" sz="2000"/>
              <a:t>翻转</a:t>
            </a:r>
            <a:r>
              <a:rPr lang="en-US" altLang="zh-CN" sz="2000"/>
              <a:t>”</a:t>
            </a:r>
            <a:r>
              <a:rPr lang="zh-CN" altLang="en-US" sz="2000"/>
              <a:t>和</a:t>
            </a:r>
            <a:r>
              <a:rPr lang="en-US" altLang="zh-CN" sz="2000"/>
              <a:t>“</a:t>
            </a:r>
            <a:r>
              <a:rPr lang="zh-CN" altLang="en-US" sz="2000"/>
              <a:t>压回</a:t>
            </a:r>
            <a:r>
              <a:rPr lang="en-US" altLang="zh-CN" sz="2000"/>
              <a:t>”</a:t>
            </a:r>
            <a:r>
              <a:rPr lang="zh-CN" altLang="en-US" sz="2000"/>
              <a:t>时间很短，进入的空气分子数忽略不计。</a:t>
            </a:r>
            <a:endParaRPr lang="zh-CN" altLang="en-US" sz="2000"/>
          </a:p>
          <a:p>
            <a:endParaRPr lang="en-US" altLang="zh-CN" sz="2000"/>
          </a:p>
        </p:txBody>
      </p:sp>
      <p:sp>
        <p:nvSpPr>
          <p:cNvPr id="117" name="文本框 116"/>
          <p:cNvSpPr txBox="1"/>
          <p:nvPr>
            <p:custDataLst>
              <p:tags r:id="rId1"/>
            </p:custDataLst>
          </p:nvPr>
        </p:nvSpPr>
        <p:spPr>
          <a:xfrm>
            <a:off x="8472170" y="4391660"/>
            <a:ext cx="3305810" cy="18415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 TWO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/>
              <a:t>模型建立</a:t>
            </a:r>
            <a:endParaRPr lang="zh-CN" altLang="en-US" dirty="0"/>
          </a:p>
        </p:txBody>
      </p:sp>
      <p:pic>
        <p:nvPicPr>
          <p:cNvPr id="60" name="图片 59" descr="D:\高校PPT模板\4西安交通大学PPT模板\校徽校名\校徽白色亮.png校徽白色亮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40678" y="147638"/>
            <a:ext cx="1047750" cy="1025525"/>
          </a:xfrm>
          <a:prstGeom prst="rect">
            <a:avLst/>
          </a:prstGeom>
        </p:spPr>
      </p:pic>
      <p:pic>
        <p:nvPicPr>
          <p:cNvPr id="6" name="图片 5" descr="校名白色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8795" y="5805170"/>
            <a:ext cx="2526030" cy="9594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640" y="347980"/>
            <a:ext cx="5165090" cy="485775"/>
          </a:xfrm>
        </p:spPr>
        <p:txBody>
          <a:bodyPr/>
          <a:lstStyle/>
          <a:p>
            <a:r>
              <a:rPr lang="zh-CN" altLang="en-US" dirty="0"/>
              <a:t>模型</a:t>
            </a:r>
            <a:r>
              <a:rPr lang="zh-CN" altLang="en-US" dirty="0"/>
              <a:t>建立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668020" y="1452245"/>
            <a:ext cx="6564630" cy="5683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 b="1"/>
              <a:t>1.</a:t>
            </a:r>
            <a:r>
              <a:rPr lang="zh-CN" altLang="en-US" sz="2800" b="1"/>
              <a:t>碰撞过程</a:t>
            </a:r>
            <a:endParaRPr lang="zh-CN" altLang="en-US" sz="2800" b="1"/>
          </a:p>
          <a:p>
            <a:endParaRPr lang="zh-CN" altLang="en-US" sz="2800" b="1"/>
          </a:p>
        </p:txBody>
      </p:sp>
      <p:sp>
        <p:nvSpPr>
          <p:cNvPr id="32" name="文本框 31"/>
          <p:cNvSpPr txBox="1"/>
          <p:nvPr/>
        </p:nvSpPr>
        <p:spPr>
          <a:xfrm>
            <a:off x="55245" y="3034665"/>
            <a:ext cx="480060" cy="576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82905" y="2185670"/>
            <a:ext cx="4229100" cy="21844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1" name="文本框 20"/>
              <p:cNvSpPr txBox="1"/>
              <p:nvPr/>
            </p:nvSpPr>
            <p:spPr>
              <a:xfrm>
                <a:off x="5020945" y="1287145"/>
                <a:ext cx="6303645" cy="478536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r>
                  <a:rPr lang="zh-CN" altLang="en-US" sz="2000"/>
                  <a:t>尺子和球碰撞时间极短</a:t>
                </a:r>
                <a:endParaRPr lang="zh-CN" altLang="en-US" sz="2000"/>
              </a:p>
              <a:p>
                <a:r>
                  <a:rPr lang="zh-CN" altLang="en-US" sz="2000"/>
                  <a:t>由角动量守恒：</a:t>
                </a:r>
                <a:endParaRPr lang="zh-CN" altLang="en-US" sz="200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0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𝑑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=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0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𝑑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+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𝐽</m:t>
                              </m:r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𝜔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𝑔ℎ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2</m:t>
                                  </m:r>
                                </m:den>
                              </m:f>
                              <m:sSub>
                                <m:sSub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0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altLang="zh-CN" sz="2000" i="1">
                                          <a:latin typeface="Cambria Math" panose="02040503050406030204" charset="0"/>
                                          <a:cs typeface="Cambria Math" panose="0204050305040603020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2000" i="1">
                                          <a:latin typeface="Cambria Math" panose="02040503050406030204" charset="0"/>
                                          <a:cs typeface="Cambria Math" panose="02040503050406030204" charset="0"/>
                                        </a:rPr>
                                        <m:t>𝑣</m:t>
                                      </m:r>
                                    </m:e>
                                    <m:sub>
                                      <m:r>
                                        <a:rPr lang="en-US" altLang="zh-CN" sz="2000" i="1">
                                          <a:latin typeface="Cambria Math" panose="02040503050406030204" charset="0"/>
                                          <a:cs typeface="Cambria Math" panose="02040503050406030204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lang="en-US" altLang="zh-CN" sz="2000" i="1">
                                      <a:latin typeface="Cambria Math" panose="02040503050406030204" charset="0"/>
                                      <a:cs typeface="Cambria Math" panose="02040503050406030204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/>
                  <a:t>其中，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𝑚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为小球质量；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0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，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分别为小球碰撞前后速度；</a:t>
                </a:r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</a:rPr>
                  <a:t>J</a:t>
                </a:r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为尺子对点</a:t>
                </a:r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</a:rPr>
                  <a:t>O</a:t>
                </a:r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的转动惯量；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𝜔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为尺子碰后角速度</a:t>
                </a:r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假设碰撞为光滑碰撞和严格点碰撞，则有：</a:t>
                </a:r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CN" sz="2000">
                          <a:latin typeface="Cambria Math" panose="02040503050406030204" charset="0"/>
                          <a:cs typeface="Cambria Math" panose="02040503050406030204" charset="0"/>
                        </a:rPr>
                        <m:t>Δ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𝐸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𝑘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(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1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p>
                        <m:sSup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p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p>
                      </m:sSup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)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𝑎</m:t>
                      </m:r>
                      <m:sSup>
                        <m:sSup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p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(</m:t>
                          </m:r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𝛥</m:t>
                          </m:r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0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)</m:t>
                          </m:r>
                        </m:e>
                        <m:sup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其中</a:t>
                </a:r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</a:rPr>
                  <a:t>e</a:t>
                </a:r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为恢复系数；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𝛥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𝑣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0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为初速度法向速度差。</a:t>
                </a:r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又：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latin typeface="Cambria Math" panose="02040503050406030204" charset="0"/>
                        <a:cs typeface="Cambria Math" panose="02040503050406030204" charset="0"/>
                      </a:rPr>
                      <m:t>Δ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𝐸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𝑘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=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1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𝐽</m:t>
                    </m:r>
                    <m:sSup>
                      <m:sSup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𝜔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0</m:t>
                            </m:r>
                          </m:sub>
                        </m:sSub>
                      </m:e>
                      <m:sup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sup>
                    </m:sSup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+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1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𝑚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0</m:t>
                        </m:r>
                      </m:sub>
                    </m:sSub>
                    <m:sSup>
                      <m:sSup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𝑡</m:t>
                            </m:r>
                          </m:sub>
                        </m:sSub>
                      </m:e>
                      <m:sup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sup>
                    </m:sSup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−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1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𝑚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0</m:t>
                        </m:r>
                      </m:sub>
                    </m:sSub>
                    <m:sSup>
                      <m:sSup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</a:rPr>
                              <m:t>0</m:t>
                            </m:r>
                          </m:sub>
                        </m:sSub>
                      </m:e>
                      <m:sup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sup>
                    </m:sSup>
                  </m:oMath>
                </a14:m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联立以上各式，可得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𝜔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。</a:t>
                </a:r>
                <a:endParaRPr lang="zh-CN" altLang="en-US" sz="2000"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21" name="文本框 2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0945" y="1287145"/>
                <a:ext cx="6303645" cy="4785360"/>
              </a:xfrm>
              <a:prstGeom prst="rect">
                <a:avLst/>
              </a:prstGeom>
              <a:blipFill rotWithShape="1">
                <a:blip r:embed="rId3"/>
                <a:stretch>
                  <a:fillRect b="-1097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 9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-88900" y="1440815"/>
            <a:ext cx="5850890" cy="3385820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640" y="347980"/>
            <a:ext cx="5165090" cy="485775"/>
          </a:xfrm>
        </p:spPr>
        <p:txBody>
          <a:bodyPr/>
          <a:lstStyle/>
          <a:p>
            <a:r>
              <a:rPr lang="zh-CN" altLang="en-US" dirty="0"/>
              <a:t>模型</a:t>
            </a:r>
            <a:r>
              <a:rPr lang="zh-CN" altLang="en-US" dirty="0"/>
              <a:t>建立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0" name="文本框 89"/>
              <p:cNvSpPr txBox="1"/>
              <p:nvPr/>
            </p:nvSpPr>
            <p:spPr>
              <a:xfrm>
                <a:off x="4971415" y="1567815"/>
                <a:ext cx="8001000" cy="450659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r>
                  <a:rPr lang="zh-CN" altLang="en-US" sz="2000"/>
                  <a:t>实验观察尺子的运动情况，模型假设尺子做定轴转动。</a:t>
                </a:r>
                <a:endParaRPr lang="zh-CN" altLang="en-US" sz="2000"/>
              </a:p>
              <a:p>
                <a:endParaRPr lang="zh-CN" altLang="en-US" sz="2000"/>
              </a:p>
              <a:p>
                <a:r>
                  <a:rPr lang="zh-CN" altLang="en-US" sz="2000"/>
                  <a:t>考虑尺子的重力，大气压对尺子的力以及纸对尺子的力：</a:t>
                </a:r>
                <a:endParaRPr lang="zh-CN" altLang="en-US" sz="200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𝑔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𝑙</m:t>
                          </m:r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𝑑</m:t>
                          </m:r>
                        </m:num>
                        <m:den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den>
                      </m:f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𝑐𝑜𝑠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𝜃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−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𝑚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𝑔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𝑑</m:t>
                          </m:r>
                        </m:num>
                        <m:den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2</m:t>
                          </m:r>
                        </m:den>
                      </m:f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𝑐𝑜𝑠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𝜃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𝑀</m:t>
                          </m:r>
                        </m:e>
                        <m:sub>
                          <m:r>
                            <a:rPr lang="zh-CN" altLang="en-US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空对尺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+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𝑀</m:t>
                          </m:r>
                        </m:e>
                        <m:sub>
                          <m:r>
                            <a:rPr lang="zh-CN" altLang="en-US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纸</m:t>
                          </m:r>
                          <m:r>
                            <a:rPr lang="zh-CN" altLang="en-US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对尺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𝐽</m:t>
                      </m:r>
                      <m:acc>
                        <m:accPr>
                          <m:chr m:val="̈"/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acc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𝜃</m:t>
                          </m:r>
                        </m:e>
                      </m:acc>
                    </m:oMath>
                  </m:oMathPara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初值条件为：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𝜃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0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)=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0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,</m:t>
                    </m:r>
                    <m:acc>
                      <m:accPr>
                        <m:chr m:val="̇"/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acc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𝜃</m:t>
                        </m:r>
                      </m:e>
                    </m:acc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0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)=</m:t>
                    </m:r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𝜔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</a:rPr>
                  <a:t>.</a:t>
                </a:r>
                <a:endParaRPr lang="en-US" altLang="zh-CN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en-US" altLang="zh-CN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en-US" altLang="zh-CN" sz="2000"/>
              </a:p>
              <a:p>
                <a:r>
                  <a:rPr lang="zh-CN" altLang="en-US" sz="2000"/>
                  <a:t>尺子不</a:t>
                </a:r>
                <a:r>
                  <a:rPr lang="en-US" altLang="zh-CN" sz="2000"/>
                  <a:t>“</a:t>
                </a:r>
                <a:r>
                  <a:rPr lang="zh-CN" altLang="en-US" sz="2000"/>
                  <a:t>翻落</a:t>
                </a:r>
                <a:r>
                  <a:rPr lang="en-US" altLang="zh-CN" sz="2000"/>
                  <a:t>”</a:t>
                </a:r>
                <a:r>
                  <a:rPr lang="zh-CN" altLang="en-US" sz="2000"/>
                  <a:t>的条件：</a:t>
                </a:r>
                <a:endParaRPr lang="zh-CN" altLang="en-US" sz="2000"/>
              </a:p>
              <a:p>
                <a:endParaRPr lang="zh-CN" altLang="en-US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𝜃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𝑡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)=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𝜋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,</m:t>
                    </m:r>
                    <m:acc>
                      <m:accPr>
                        <m:chr m:val="̇"/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acc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𝜃</m:t>
                        </m:r>
                      </m:e>
                    </m:acc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𝑡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)≤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0</m:t>
                    </m:r>
                  </m:oMath>
                </a14:m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  <a:sym typeface="+mn-ea"/>
                  </a:rPr>
                  <a:t>.</a:t>
                </a:r>
                <a:endParaRPr lang="en-US" altLang="zh-CN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zh-CN" altLang="en-US" sz="2000"/>
              </a:p>
              <a:p>
                <a:r>
                  <a:rPr lang="zh-CN" altLang="en-US" sz="2000"/>
                  <a:t>临界条件：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𝜃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𝑡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)=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𝜋</m:t>
                        </m:r>
                      </m:num>
                      <m:den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2</m:t>
                        </m:r>
                      </m:den>
                    </m:f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,</m:t>
                    </m:r>
                    <m:acc>
                      <m:accPr>
                        <m:chr m:val="̇"/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acc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𝜃</m:t>
                        </m:r>
                      </m:e>
                    </m:acc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𝑡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)=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</a:rPr>
                      <m:t>0</m:t>
                    </m:r>
                  </m:oMath>
                </a14:m>
                <a:r>
                  <a:rPr lang="en-US" altLang="zh-CN" sz="2000">
                    <a:latin typeface="Cambria Math" panose="02040503050406030204" charset="0"/>
                    <a:cs typeface="Cambria Math" panose="02040503050406030204" charset="0"/>
                    <a:sym typeface="+mn-ea"/>
                  </a:rPr>
                  <a:t>.</a:t>
                </a:r>
                <a:endParaRPr lang="en-US" altLang="zh-CN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zh-CN" altLang="en-US" sz="2000"/>
              </a:p>
            </p:txBody>
          </p:sp>
        </mc:Choice>
        <mc:Fallback>
          <p:sp>
            <p:nvSpPr>
              <p:cNvPr id="90" name="文本框 8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71415" y="1567815"/>
                <a:ext cx="8001000" cy="4506595"/>
              </a:xfrm>
              <a:prstGeom prst="rect">
                <a:avLst/>
              </a:prstGeom>
              <a:blipFill rotWithShape="1">
                <a:blip r:embed="rId3"/>
                <a:stretch>
                  <a:fillRect b="-62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1" name="文本框 90"/>
          <p:cNvSpPr txBox="1"/>
          <p:nvPr/>
        </p:nvSpPr>
        <p:spPr>
          <a:xfrm>
            <a:off x="506730" y="119824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 b="1">
                <a:sym typeface="+mn-ea"/>
              </a:rPr>
              <a:t>2.</a:t>
            </a:r>
            <a:r>
              <a:rPr lang="zh-CN" altLang="en-US" sz="2800" b="1">
                <a:sym typeface="+mn-ea"/>
              </a:rPr>
              <a:t>定轴转动</a:t>
            </a:r>
            <a:endParaRPr lang="zh-CN" altLang="en-US" sz="2800" b="1">
              <a:sym typeface="+mn-ea"/>
            </a:endParaRPr>
          </a:p>
        </p:txBody>
      </p:sp>
      <p:pic>
        <p:nvPicPr>
          <p:cNvPr id="93" name="图片 92" descr="QQ图片202310142353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" y="4318635"/>
            <a:ext cx="3185160" cy="2463165"/>
          </a:xfrm>
          <a:prstGeom prst="rect">
            <a:avLst/>
          </a:prstGeom>
        </p:spPr>
      </p:pic>
      <p:pic>
        <p:nvPicPr>
          <p:cNvPr id="94" name="图片 93" descr="Screenshot_2023_1014_23550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0935" y="4090035"/>
            <a:ext cx="3158490" cy="258953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971415" y="6212840"/>
            <a:ext cx="3587115" cy="6451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对尺子受到的各力矩进行进一步</a:t>
            </a:r>
            <a:r>
              <a:rPr lang="zh-CN" altLang="en-US"/>
              <a:t>分析。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98750" y="4369435"/>
            <a:ext cx="2825750" cy="2524760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640" y="347980"/>
            <a:ext cx="5165090" cy="485775"/>
          </a:xfrm>
        </p:spPr>
        <p:txBody>
          <a:bodyPr/>
          <a:lstStyle/>
          <a:p>
            <a:r>
              <a:rPr lang="zh-CN" altLang="en-US" dirty="0"/>
              <a:t>模型</a:t>
            </a:r>
            <a:r>
              <a:rPr lang="zh-CN" altLang="en-US" dirty="0"/>
              <a:t>建立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668020" y="1452245"/>
            <a:ext cx="6564630" cy="5683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 b="1"/>
              <a:t>3.</a:t>
            </a:r>
            <a:r>
              <a:rPr lang="zh-CN" altLang="en-US" sz="2800" b="1"/>
              <a:t>尺子对纸形态的</a:t>
            </a:r>
            <a:r>
              <a:rPr lang="zh-CN" altLang="en-US" sz="2800" b="1"/>
              <a:t>改变</a:t>
            </a:r>
            <a:endParaRPr lang="zh-CN" altLang="en-US" sz="2800" b="1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/>
              <p:cNvSpPr txBox="1"/>
              <p:nvPr/>
            </p:nvSpPr>
            <p:spPr>
              <a:xfrm>
                <a:off x="5194935" y="1452245"/>
                <a:ext cx="7031355" cy="503872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r>
                  <a:rPr lang="en-US" altLang="zh-CN"/>
                  <a:t>        </a:t>
                </a:r>
                <a:r>
                  <a:rPr lang="zh-CN" altLang="en-US" sz="2000"/>
                  <a:t>在之前的原理分析中，已经提到：尺子不翻落的原因是，当有纸覆盖</a:t>
                </a:r>
                <a:r>
                  <a:rPr lang="zh-CN" altLang="en-US" sz="2000"/>
                  <a:t>时，因为尺子的翘起而导致纸下空间瞬间增大，又报纸与桌面重合较好，空气难以及时进入，因而纸下压强变小。</a:t>
                </a:r>
                <a:endParaRPr lang="zh-CN" altLang="en-US" sz="2000"/>
              </a:p>
              <a:p>
                <a:r>
                  <a:rPr lang="en-US" altLang="zh-CN" sz="2000"/>
                  <a:t>       </a:t>
                </a:r>
                <a:r>
                  <a:rPr lang="zh-CN" altLang="en-US" sz="2000"/>
                  <a:t>本段对尺子翘起对纸形状的影响进行分析（假设纸的初始位置为与桌沿对</a:t>
                </a:r>
                <a:r>
                  <a:rPr lang="zh-CN" altLang="en-US" sz="2000"/>
                  <a:t>齐）。</a:t>
                </a:r>
                <a:endParaRPr lang="zh-CN" altLang="en-US" sz="2000"/>
              </a:p>
              <a:p>
                <a:endParaRPr lang="zh-CN" altLang="en-US"/>
              </a:p>
              <a:p>
                <a:r>
                  <a:rPr lang="en-US" altLang="zh-CN"/>
                  <a:t>        </a:t>
                </a:r>
                <a:r>
                  <a:rPr lang="zh-CN" altLang="en-US" sz="2000"/>
                  <a:t>实验观察，对在尺子翘起的作用下，纸的形态进行建模。纸的形态与纸的材质（如硬度等），大小有关。</a:t>
                </a:r>
                <a:endParaRPr lang="zh-CN" altLang="en-US" sz="2000"/>
              </a:p>
              <a:p>
                <a:endParaRPr lang="zh-CN" altLang="en-US" sz="2000"/>
              </a:p>
              <a:p>
                <a:r>
                  <a:rPr lang="zh-CN" altLang="en-US" sz="2000"/>
                  <a:t>纸面所成</a:t>
                </a:r>
                <a:r>
                  <a:rPr lang="en-US" altLang="zh-CN" sz="2000"/>
                  <a:t>“</a:t>
                </a:r>
                <a:r>
                  <a:rPr lang="zh-CN" altLang="en-US" sz="2000"/>
                  <a:t>拱形</a:t>
                </a:r>
                <a:r>
                  <a:rPr lang="en-US" altLang="zh-CN" sz="2000"/>
                  <a:t>”</a:t>
                </a:r>
                <a:r>
                  <a:rPr lang="zh-CN" altLang="en-US" sz="2000"/>
                  <a:t>，用二次曲线拟合</a:t>
                </a:r>
                <a:r>
                  <a:rPr lang="zh-CN" altLang="en-US" sz="2000">
                    <a:sym typeface="+mn-ea"/>
                  </a:rPr>
                  <a:t>在</a:t>
                </a:r>
                <a:r>
                  <a:rPr lang="en-US" altLang="zh-CN" sz="2000">
                    <a:sym typeface="+mn-ea"/>
                  </a:rPr>
                  <a:t>zoy</a:t>
                </a:r>
                <a:r>
                  <a:rPr lang="zh-CN" altLang="en-US" sz="2000">
                    <a:sym typeface="+mn-ea"/>
                  </a:rPr>
                  <a:t>截面上的曲线</a:t>
                </a:r>
                <a:r>
                  <a:rPr lang="zh-CN" altLang="en-US" sz="2000"/>
                  <a:t>；</a:t>
                </a:r>
                <a:r>
                  <a:rPr lang="zh-CN" altLang="en-US" sz="2000">
                    <a:sym typeface="+mn-ea"/>
                  </a:rPr>
                  <a:t>用一次函数拟合</a:t>
                </a:r>
                <a:r>
                  <a:rPr lang="zh-CN" altLang="en-US" sz="2000">
                    <a:sym typeface="+mn-ea"/>
                  </a:rPr>
                  <a:t>在</a:t>
                </a:r>
                <a:r>
                  <a:rPr lang="en-US" altLang="zh-CN" sz="2000">
                    <a:sym typeface="+mn-ea"/>
                  </a:rPr>
                  <a:t>xoy</a:t>
                </a:r>
                <a:r>
                  <a:rPr lang="zh-CN" altLang="en-US" sz="2000">
                    <a:sym typeface="+mn-ea"/>
                  </a:rPr>
                  <a:t>截面上的曲线；即：</a:t>
                </a:r>
                <a:endParaRPr lang="zh-CN" altLang="en-US" sz="2000">
                  <a:sym typeface="+mn-ea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𝑧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=−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𝑎</m:t>
                      </m:r>
                      <m:sSup>
                        <m:sSup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p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𝑦</m:t>
                          </m:r>
                        </m:e>
                        <m:sup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2</m:t>
                          </m:r>
                        </m:sup>
                      </m:sSup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+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ℎ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,</m:t>
                      </m:r>
                    </m:oMath>
                  </m:oMathPara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  <a:sym typeface="+mn-ea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𝑧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=</m:t>
                      </m:r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ℎ</m:t>
                          </m:r>
                        </m:e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  <a:sym typeface="+mn-ea"/>
                            </a:rPr>
                            <m:t>0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−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𝑘𝑥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  <a:sym typeface="+mn-ea"/>
                        </a:rPr>
                        <m:t>.</m:t>
                      </m:r>
                    </m:oMath>
                  </m:oMathPara>
                </a14:m>
                <a:endParaRPr lang="zh-CN" altLang="en-US" sz="2000"/>
              </a:p>
              <a:p>
                <a:r>
                  <a:rPr lang="zh-CN" altLang="en-US" sz="2000"/>
                  <a:t>其中，</a:t>
                </a:r>
                <a:r>
                  <a:rPr lang="en-US" altLang="zh-CN" sz="2000"/>
                  <a:t>a</a:t>
                </a:r>
                <a:r>
                  <a:rPr lang="zh-CN" altLang="en-US" sz="2000"/>
                  <a:t>，</a:t>
                </a:r>
                <a:r>
                  <a:rPr lang="en-US" altLang="zh-CN" sz="2000"/>
                  <a:t>k</a:t>
                </a:r>
                <a:r>
                  <a:rPr lang="zh-CN" altLang="en-US" sz="2000"/>
                  <a:t>与纸张材质有关的</a:t>
                </a:r>
                <a:r>
                  <a:rPr lang="zh-CN" altLang="en-US" sz="2000">
                    <a:sym typeface="+mn-ea"/>
                  </a:rPr>
                  <a:t>参数</a:t>
                </a:r>
                <a:r>
                  <a:rPr lang="en-US" altLang="zh-CN" sz="2000">
                    <a:sym typeface="+mn-ea"/>
                  </a:rPr>
                  <a:t>;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ℎ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0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=(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𝑙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−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𝑑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)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𝑠𝑖𝑛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𝜃</m:t>
                    </m:r>
                    <m:r>
                      <a:rPr lang="en-US" altLang="zh-CN" sz="2000" i="1">
                        <a:latin typeface="Cambria Math" panose="02040503050406030204" charset="0"/>
                        <a:cs typeface="Cambria Math" panose="02040503050406030204" charset="0"/>
                        <a:sym typeface="+mn-ea"/>
                      </a:rPr>
                      <m:t>.</m:t>
                    </m:r>
                  </m:oMath>
                </a14:m>
                <a:endParaRPr lang="zh-CN" altLang="en-US" sz="2000">
                  <a:sym typeface="+mn-ea"/>
                </a:endParaRPr>
              </a:p>
              <a:p>
                <a:endParaRPr lang="zh-CN" altLang="en-US" sz="2000"/>
              </a:p>
              <a:p>
                <a:r>
                  <a:rPr lang="zh-CN" altLang="en-US" sz="2000"/>
                  <a:t>则有：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000">
                        <a:latin typeface="Cambria Math" panose="02040503050406030204" charset="0"/>
                      </a:rPr>
                      <m:t>V</m:t>
                    </m:r>
                    <m:r>
                      <a:rPr lang="en-US" altLang="zh-CN" sz="2000">
                        <a:latin typeface="Cambria Math" panose="02040503050406030204" charset="0"/>
                      </a:rPr>
                      <m:t>=</m:t>
                    </m:r>
                    <m:nary>
                      <m:naryPr>
                        <m:chr m:val="∬"/>
                        <m:limLoc m:val="undOvr"/>
                        <m:subHide m:val="on"/>
                        <m:supHide m:val="on"/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(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−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𝑎</m:t>
                        </m:r>
                        <m:sSup>
                          <m:sSupPr>
                            <m:ctrlP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  <a:sym typeface="+mn-ea"/>
                              </a:rPr>
                            </m:ctrlPr>
                          </m:sSupPr>
                          <m:e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  <a:sym typeface="+mn-ea"/>
                              </a:rPr>
                              <m:t>𝑦</m:t>
                            </m:r>
                          </m:e>
                          <m:sup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  <a:sym typeface="+mn-ea"/>
                              </a:rPr>
                              <m:t>2</m:t>
                            </m:r>
                          </m:sup>
                        </m:sSup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+</m:t>
                        </m:r>
                        <m:sSub>
                          <m:sSubPr>
                            <m:ctrlP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  <a:sym typeface="+mn-ea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  <a:sym typeface="+mn-ea"/>
                              </a:rPr>
                              <m:t>ℎ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charset="0"/>
                                <a:cs typeface="Cambria Math" panose="02040503050406030204" charset="0"/>
                                <a:sym typeface="+mn-ea"/>
                              </a:rPr>
                              <m:t>0</m:t>
                            </m:r>
                          </m:sub>
                        </m:s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−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𝑘𝑥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)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  <a:sym typeface="+mn-ea"/>
                          </a:rPr>
                          <m:t>𝑑𝑥𝑑𝑦</m:t>
                        </m:r>
                        <m:r>
                          <a:rPr lang="zh-CN" altLang="en-US" sz="2000">
                            <a:latin typeface="Cambria Math" panose="02040503050406030204" charset="0"/>
                          </a:rPr>
                          <m:t> </m:t>
                        </m:r>
                      </m:e>
                    </m:nary>
                  </m:oMath>
                </a14:m>
                <a:endParaRPr lang="zh-CN" altLang="en-US" sz="2000"/>
              </a:p>
            </p:txBody>
          </p:sp>
        </mc:Choice>
        <mc:Fallback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4935" y="1452245"/>
                <a:ext cx="7031355" cy="5038725"/>
              </a:xfrm>
              <a:prstGeom prst="rect">
                <a:avLst/>
              </a:prstGeom>
              <a:blipFill rotWithShape="1">
                <a:blip r:embed="rId3"/>
                <a:stretch>
                  <a:fillRect b="-352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" name="图片 18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-147320" y="4333240"/>
            <a:ext cx="2846070" cy="25247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47320" y="2680970"/>
            <a:ext cx="2743835" cy="17195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37485" y="2112010"/>
            <a:ext cx="2316480" cy="23831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09220" y="2212975"/>
            <a:ext cx="4686300" cy="2711450"/>
          </a:xfrm>
          <a:prstGeom prst="rect">
            <a:avLst/>
          </a:prstGeom>
        </p:spPr>
      </p:pic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37640" y="347980"/>
            <a:ext cx="5165090" cy="485775"/>
          </a:xfrm>
        </p:spPr>
        <p:txBody>
          <a:bodyPr/>
          <a:lstStyle/>
          <a:p>
            <a:r>
              <a:rPr lang="zh-CN" altLang="en-US" dirty="0"/>
              <a:t>模型</a:t>
            </a:r>
            <a:r>
              <a:rPr lang="zh-CN" altLang="en-US" dirty="0"/>
              <a:t>建立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363220" y="1287145"/>
            <a:ext cx="6564630" cy="5683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 b="1"/>
              <a:t>4.</a:t>
            </a:r>
            <a:r>
              <a:rPr lang="zh-CN" altLang="en-US" sz="2800" b="1"/>
              <a:t>空气对尺子的</a:t>
            </a:r>
            <a:r>
              <a:rPr lang="zh-CN" altLang="en-US" sz="2800" b="1"/>
              <a:t>力矩</a:t>
            </a:r>
            <a:endParaRPr lang="zh-CN" altLang="en-US" sz="2800" b="1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/>
              <p:cNvSpPr txBox="1"/>
              <p:nvPr/>
            </p:nvSpPr>
            <p:spPr>
              <a:xfrm>
                <a:off x="4520565" y="1287145"/>
                <a:ext cx="7031355" cy="5038725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:r>
                  <a:rPr lang="en-US" altLang="zh-CN"/>
                  <a:t>       </a:t>
                </a:r>
                <a:r>
                  <a:rPr lang="zh-CN" altLang="en-US" sz="2000"/>
                  <a:t>考虑（</a:t>
                </a:r>
                <a:r>
                  <a:rPr lang="en-US" altLang="zh-CN" sz="2000"/>
                  <a:t>l-d</a:t>
                </a:r>
                <a:r>
                  <a:rPr lang="zh-CN" altLang="en-US" sz="2000"/>
                  <a:t>）段尺子受到的大气压对之的作用力，这是一</a:t>
                </a:r>
                <a:r>
                  <a:rPr lang="zh-CN" altLang="en-US" sz="2000"/>
                  <a:t>空间平行力系，因此可简化为尺面轴线上的一系列平行力，</a:t>
                </a:r>
                <a:r>
                  <a:rPr lang="zh-CN" altLang="en-US" sz="2000"/>
                  <a:t>则：</a:t>
                </a:r>
                <a:endParaRPr lang="zh-CN" altLang="en-US" sz="200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𝑀</m:t>
                          </m:r>
                        </m:e>
                        <m:sub>
                          <m:r>
                            <a:rPr lang="zh-CN" altLang="en-US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空对尺</m:t>
                          </m:r>
                        </m:sub>
                      </m:sSub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nary>
                        <m:naryPr>
                          <m:limLoc m:val="subSup"/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naryPr>
                        <m: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0</m:t>
                          </m:r>
                        </m:sub>
                        <m:sup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𝑙</m:t>
                          </m:r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𝑑</m:t>
                          </m:r>
                        </m:sup>
                        <m:e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(</m:t>
                              </m:r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𝑝</m:t>
                          </m:r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)</m:t>
                          </m:r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𝑏𝑥𝑑𝑥</m:t>
                          </m:r>
                        </m:e>
                      </m:nary>
                    </m:oMath>
                  </m:oMathPara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/>
                  <a:t>其中</a:t>
                </a:r>
                <a:r>
                  <a:rPr lang="en-US" altLang="zh-CN" sz="2000"/>
                  <a:t>b</a:t>
                </a:r>
                <a:r>
                  <a:rPr lang="zh-CN" altLang="en-US" sz="2000"/>
                  <a:t>为尺子</a:t>
                </a:r>
                <a:r>
                  <a:rPr lang="zh-CN" altLang="en-US" sz="2000"/>
                  <a:t>宽度。</a:t>
                </a:r>
                <a:endParaRPr lang="zh-CN" altLang="en-US" sz="2000"/>
              </a:p>
              <a:p>
                <a:endParaRPr lang="zh-CN" altLang="en-US" sz="2000"/>
              </a:p>
              <a:p>
                <a:endParaRPr lang="zh-CN" altLang="en-US" sz="2000"/>
              </a:p>
              <a:p>
                <a:r>
                  <a:rPr lang="en-US" altLang="zh-CN" sz="2000"/>
                  <a:t>     </a:t>
                </a:r>
                <a:r>
                  <a:rPr lang="zh-CN" altLang="en-US" sz="2000"/>
                  <a:t>由于纸下空气的温度不太高，压强不太大，因此可视为理想气体。又因为尺子转动时间极短，故不考虑在此时间内进入纸下的</a:t>
                </a:r>
                <a:r>
                  <a:rPr lang="zh-CN" altLang="en-US" sz="2000"/>
                  <a:t>空气。</a:t>
                </a:r>
                <a:endParaRPr lang="zh-CN" altLang="en-US" sz="2000"/>
              </a:p>
              <a:p>
                <a:r>
                  <a:rPr lang="en-US" altLang="zh-CN" sz="2000"/>
                  <a:t>    </a:t>
                </a:r>
                <a:r>
                  <a:rPr lang="zh-CN" altLang="en-US" sz="2000"/>
                  <a:t>因此，</a:t>
                </a:r>
                <a:r>
                  <a:rPr lang="zh-CN" altLang="en-US" sz="2000"/>
                  <a:t>有：</a:t>
                </a:r>
                <a:endParaRPr lang="zh-CN" altLang="en-US" sz="200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𝑝</m:t>
                      </m:r>
                      <m:r>
                        <a:rPr lang="en-US" altLang="zh-CN" sz="2000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f>
                        <m:fPr>
                          <m:ctrlP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altLang="zh-CN" sz="2000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𝑅𝑇</m:t>
                          </m:r>
                        </m:num>
                        <m:den>
                          <m:r>
                            <a:rPr lang="en-US" altLang="zh-CN" sz="20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𝑉</m:t>
                          </m:r>
                        </m:den>
                      </m:f>
                    </m:oMath>
                  </m:oMathPara>
                </a14:m>
                <a:endParaRPr lang="en-US" altLang="zh-CN" sz="2000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其中，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𝑛</m:t>
                        </m:r>
                      </m:e>
                      <m:sub>
                        <m:r>
                          <a:rPr lang="en-US" altLang="zh-CN" sz="2000" i="1">
                            <a:latin typeface="Cambria Math" panose="02040503050406030204" charset="0"/>
                            <a:cs typeface="Cambria Math" panose="02040503050406030204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zh-CN" altLang="en-US" sz="2000">
                    <a:latin typeface="Cambria Math" panose="02040503050406030204" charset="0"/>
                    <a:cs typeface="Cambria Math" panose="02040503050406030204" charset="0"/>
                  </a:rPr>
                  <a:t>为纸下原有空气分子数。</a:t>
                </a:r>
                <a:endParaRPr lang="en-US" altLang="zh-CN" sz="2000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endParaRPr lang="zh-CN" altLang="en-US" sz="2000"/>
              </a:p>
              <a:p>
                <a:endParaRPr lang="zh-CN" altLang="en-US" sz="2000"/>
              </a:p>
            </p:txBody>
          </p:sp>
        </mc:Choice>
        <mc:Fallback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0565" y="1287145"/>
                <a:ext cx="7031355" cy="5038725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MH" val="20160508152803"/>
  <p:tag name="MH_LIBRARY" val="GRAPHIC"/>
  <p:tag name="MH_TYPE" val="SubTitle"/>
  <p:tag name="MH_ORDER" val="1"/>
</p:tagLst>
</file>

<file path=ppt/tags/tag11.xml><?xml version="1.0" encoding="utf-8"?>
<p:tagLst xmlns:p="http://schemas.openxmlformats.org/presentationml/2006/main">
  <p:tag name="MH" val="20160508152803"/>
  <p:tag name="MH_LIBRARY" val="GRAPHIC"/>
  <p:tag name="MH_TYPE" val="SubTitle"/>
  <p:tag name="MH_ORDER" val="1"/>
</p:tagLst>
</file>

<file path=ppt/tags/tag12.xml><?xml version="1.0" encoding="utf-8"?>
<p:tagLst xmlns:p="http://schemas.openxmlformats.org/presentationml/2006/main">
  <p:tag name="MH" val="20160508132213"/>
  <p:tag name="MH_LIBRARY" val="GRAPHIC"/>
  <p:tag name="MH_TYPE" val="Other"/>
  <p:tag name="MH_ORDER" val="1"/>
</p:tagLst>
</file>

<file path=ppt/tags/tag13.xml><?xml version="1.0" encoding="utf-8"?>
<p:tagLst xmlns:p="http://schemas.openxmlformats.org/presentationml/2006/main">
  <p:tag name="MH" val="20160508132213"/>
  <p:tag name="MH_LIBRARY" val="GRAPHIC"/>
  <p:tag name="MH_TYPE" val="SubTitle"/>
  <p:tag name="MH_ORDER" val="1"/>
</p:tagLst>
</file>

<file path=ppt/tags/tag14.xml><?xml version="1.0" encoding="utf-8"?>
<p:tagLst xmlns:p="http://schemas.openxmlformats.org/presentationml/2006/main">
  <p:tag name="MH" val="20160508132213"/>
  <p:tag name="MH_LIBRARY" val="GRAPHIC"/>
  <p:tag name="MH_TYPE" val="Other"/>
  <p:tag name="MH_ORDER" val="2"/>
</p:tagLst>
</file>

<file path=ppt/tags/tag15.xml><?xml version="1.0" encoding="utf-8"?>
<p:tagLst xmlns:p="http://schemas.openxmlformats.org/presentationml/2006/main">
  <p:tag name="MH" val="20160508132213"/>
  <p:tag name="MH_LIBRARY" val="GRAPHIC"/>
  <p:tag name="MH_TYPE" val="Other"/>
  <p:tag name="MH_ORDER" val="3"/>
</p:tagLst>
</file>

<file path=ppt/tags/tag16.xml><?xml version="1.0" encoding="utf-8"?>
<p:tagLst xmlns:p="http://schemas.openxmlformats.org/presentationml/2006/main">
  <p:tag name="MH" val="20160508132213"/>
  <p:tag name="MH_LIBRARY" val="GRAPHIC"/>
  <p:tag name="MH_TYPE" val="SubTitle"/>
  <p:tag name="MH_ORDER" val="2"/>
</p:tagLst>
</file>

<file path=ppt/tags/tag17.xml><?xml version="1.0" encoding="utf-8"?>
<p:tagLst xmlns:p="http://schemas.openxmlformats.org/presentationml/2006/main">
  <p:tag name="MH" val="20160508132213"/>
  <p:tag name="MH_LIBRARY" val="GRAPHIC"/>
  <p:tag name="MH_TYPE" val="Other"/>
  <p:tag name="MH_ORDER" val="4"/>
</p:tagLst>
</file>

<file path=ppt/tags/tag18.xml><?xml version="1.0" encoding="utf-8"?>
<p:tagLst xmlns:p="http://schemas.openxmlformats.org/presentationml/2006/main">
  <p:tag name="MH" val="20160508132213"/>
  <p:tag name="MH_LIBRARY" val="GRAPHIC"/>
  <p:tag name="MH_TYPE" val="Other"/>
  <p:tag name="MH_ORDER" val="5"/>
</p:tagLst>
</file>

<file path=ppt/tags/tag19.xml><?xml version="1.0" encoding="utf-8"?>
<p:tagLst xmlns:p="http://schemas.openxmlformats.org/presentationml/2006/main">
  <p:tag name="MH" val="20160508132213"/>
  <p:tag name="MH_LIBRARY" val="GRAPHIC"/>
  <p:tag name="MH_TYPE" val="SubTitle"/>
  <p:tag name="MH_ORDER" val="3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MH" val="20160508132213"/>
  <p:tag name="MH_LIBRARY" val="GRAPHIC"/>
  <p:tag name="MH_TYPE" val="Other"/>
  <p:tag name="MH_ORDER" val="6"/>
</p:tagLst>
</file>

<file path=ppt/tags/tag21.xml><?xml version="1.0" encoding="utf-8"?>
<p:tagLst xmlns:p="http://schemas.openxmlformats.org/presentationml/2006/main">
  <p:tag name="MH" val="20160508132213"/>
  <p:tag name="MH_LIBRARY" val="GRAPHIC"/>
  <p:tag name="MH_TYPE" val="Other"/>
  <p:tag name="MH_ORDER" val="7"/>
</p:tagLst>
</file>

<file path=ppt/tags/tag22.xml><?xml version="1.0" encoding="utf-8"?>
<p:tagLst xmlns:p="http://schemas.openxmlformats.org/presentationml/2006/main">
  <p:tag name="MH" val="20160508132213"/>
  <p:tag name="MH_LIBRARY" val="GRAPHIC"/>
  <p:tag name="MH_TYPE" val="Other"/>
  <p:tag name="MH_ORDER" val="8"/>
</p:tagLst>
</file>

<file path=ppt/tags/tag23.xml><?xml version="1.0" encoding="utf-8"?>
<p:tagLst xmlns:p="http://schemas.openxmlformats.org/presentationml/2006/main">
  <p:tag name="MH" val="20160508132213"/>
  <p:tag name="MH_LIBRARY" val="GRAPHIC"/>
  <p:tag name="MH_TYPE" val="SubTitle"/>
  <p:tag name="MH_ORDER" val="4"/>
</p:tagLst>
</file>

<file path=ppt/tags/tag24.xml><?xml version="1.0" encoding="utf-8"?>
<p:tagLst xmlns:p="http://schemas.openxmlformats.org/presentationml/2006/main">
  <p:tag name="MH" val="20160508132213"/>
  <p:tag name="MH_LIBRARY" val="GRAPHIC"/>
  <p:tag name="MH_TYPE" val="Other"/>
  <p:tag name="MH_ORDER" val="9"/>
</p:tagLst>
</file>

<file path=ppt/tags/tag25.xml><?xml version="1.0" encoding="utf-8"?>
<p:tagLst xmlns:p="http://schemas.openxmlformats.org/presentationml/2006/main">
  <p:tag name="MH" val="20160508132213"/>
  <p:tag name="MH_LIBRARY" val="GRAPHIC"/>
  <p:tag name="MH_TYPE" val="Other"/>
  <p:tag name="MH_ORDER" val="10"/>
</p:tagLst>
</file>

<file path=ppt/tags/tag26.xml><?xml version="1.0" encoding="utf-8"?>
<p:tagLst xmlns:p="http://schemas.openxmlformats.org/presentationml/2006/main">
  <p:tag name="MH" val="20160508132213"/>
  <p:tag name="MH_LIBRARY" val="GRAPHIC"/>
  <p:tag name="MH_TYPE" val="Other"/>
  <p:tag name="MH_ORDER" val="11"/>
</p:tagLst>
</file>

<file path=ppt/tags/tag27.xml><?xml version="1.0" encoding="utf-8"?>
<p:tagLst xmlns:p="http://schemas.openxmlformats.org/presentationml/2006/main">
  <p:tag name="MH" val="20160508132213"/>
  <p:tag name="MH_LIBRARY" val="GRAPHIC"/>
  <p:tag name="MH_TYPE" val="Other"/>
  <p:tag name="MH_ORDER" val="12"/>
</p:tagLst>
</file>

<file path=ppt/tags/tag28.xml><?xml version="1.0" encoding="utf-8"?>
<p:tagLst xmlns:p="http://schemas.openxmlformats.org/presentationml/2006/main">
  <p:tag name="MH" val="20160508132213"/>
  <p:tag name="MH_LIBRARY" val="GRAPHIC"/>
  <p:tag name="MH_TYPE" val="Other"/>
  <p:tag name="MH_ORDER" val="13"/>
</p:tagLst>
</file>

<file path=ppt/tags/tag29.xml><?xml version="1.0" encoding="utf-8"?>
<p:tagLst xmlns:p="http://schemas.openxmlformats.org/presentationml/2006/main">
  <p:tag name="MH" val="20160508133540"/>
  <p:tag name="MH_LIBRARY" val="GRAPHIC"/>
  <p:tag name="MH_ORDER" val="矩形 4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MH" val="20160508133540"/>
  <p:tag name="MH_LIBRARY" val="GRAPHIC"/>
  <p:tag name="MH_ORDER" val="直接连接符 6"/>
</p:tagLst>
</file>

<file path=ppt/tags/tag31.xml><?xml version="1.0" encoding="utf-8"?>
<p:tagLst xmlns:p="http://schemas.openxmlformats.org/presentationml/2006/main">
  <p:tag name="commondata" val="eyJoZGlkIjoiZjVhNGJiMWVmZTg4ZjFhYWZhYWFiMzBkODkwYWRkZmUifQ==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MH" val="20160508152803"/>
  <p:tag name="MH_LIBRARY" val="GRAPHIC"/>
  <p:tag name="MH_TYPE" val="SubTitle"/>
  <p:tag name="MH_ORDER" val="1"/>
</p:tagLst>
</file>

<file path=ppt/theme/theme1.xml><?xml version="1.0" encoding="utf-8"?>
<a:theme xmlns:a="http://schemas.openxmlformats.org/drawingml/2006/main" name="1_WPS">
  <a:themeElements>
    <a:clrScheme name="WPS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6724B"/>
      </a:accent2>
      <a:accent3>
        <a:srgbClr val="EFBB1F"/>
      </a:accent3>
      <a:accent4>
        <a:srgbClr val="75BD42"/>
      </a:accent4>
      <a:accent5>
        <a:srgbClr val="30C0B4"/>
      </a:accent5>
      <a:accent6>
        <a:srgbClr val="E05269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2">
      <a:dk1>
        <a:srgbClr val="20517C"/>
      </a:dk1>
      <a:lt1>
        <a:srgbClr val="FFFFFF"/>
      </a:lt1>
      <a:dk2>
        <a:srgbClr val="20517C"/>
      </a:dk2>
      <a:lt2>
        <a:srgbClr val="FFFFFF"/>
      </a:lt2>
      <a:accent1>
        <a:srgbClr val="20517C"/>
      </a:accent1>
      <a:accent2>
        <a:srgbClr val="FFFFF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论文答辩主题字体">
      <a:majorFont>
        <a:latin typeface="华文细黑"/>
        <a:ea typeface="微软雅黑"/>
        <a:cs typeface=""/>
      </a:majorFont>
      <a:minorFont>
        <a:latin typeface="华文细黑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2189</Words>
  <Application>WPS 演示</Application>
  <PresentationFormat>宽屏</PresentationFormat>
  <Paragraphs>224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Wingdings</vt:lpstr>
      <vt:lpstr>Calibri</vt:lpstr>
      <vt:lpstr>微软雅黑</vt:lpstr>
      <vt:lpstr>华文细黑</vt:lpstr>
      <vt:lpstr>Cambria Math</vt:lpstr>
      <vt:lpstr>等线</vt:lpstr>
      <vt:lpstr>Arial Narrow</vt:lpstr>
      <vt:lpstr>Arial Unicode MS</vt:lpstr>
      <vt:lpstr>1_WPS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干优</dc:creator>
  <cp:lastModifiedBy>l.a</cp:lastModifiedBy>
  <cp:revision>10</cp:revision>
  <dcterms:created xsi:type="dcterms:W3CDTF">2023-10-14T14:36:00Z</dcterms:created>
  <dcterms:modified xsi:type="dcterms:W3CDTF">2023-10-22T13:18:29Z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238598C09B23430C8DBE93FE715922B8_12</vt:lpwstr>
  </property>
  <property fmtid="{D5CDD505-2E9C-101B-9397-08002B2CF9AE}" pid="3" name="KSOProductBuildVer">
    <vt:lpwstr>2052-12.1.0.15712</vt:lpwstr>
  </property>
</Properties>
</file>

<file path=docProps/thumbnail.jpeg>
</file>